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59" r:id="rId4"/>
    <p:sldId id="790" r:id="rId5"/>
    <p:sldId id="258" r:id="rId6"/>
    <p:sldId id="260" r:id="rId7"/>
    <p:sldId id="269" r:id="rId8"/>
    <p:sldId id="270" r:id="rId9"/>
    <p:sldId id="271" r:id="rId10"/>
    <p:sldId id="272" r:id="rId11"/>
    <p:sldId id="262" r:id="rId12"/>
    <p:sldId id="263" r:id="rId13"/>
    <p:sldId id="264" r:id="rId14"/>
    <p:sldId id="265" r:id="rId15"/>
    <p:sldId id="266" r:id="rId16"/>
    <p:sldId id="267" r:id="rId17"/>
    <p:sldId id="268" r:id="rId18"/>
    <p:sldId id="31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81" autoAdjust="0"/>
    <p:restoredTop sz="55905" autoAdjust="0"/>
  </p:normalViewPr>
  <p:slideViewPr>
    <p:cSldViewPr snapToGrid="0">
      <p:cViewPr varScale="1">
        <p:scale>
          <a:sx n="67" d="100"/>
          <a:sy n="67" d="100"/>
        </p:scale>
        <p:origin x="211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BB272D-4345-457B-A108-CA48260A658B}" type="datetimeFigureOut">
              <a:rPr lang="en-GB" smtClean="0"/>
              <a:t>20/11/2022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A149AB-16B8-40D9-8188-76C73287C000}" type="slidenum">
              <a:rPr lang="en-GB" smtClean="0"/>
              <a:t>‹#›</a:t>
            </a:fld>
            <a:endParaRPr lang="en-GB"/>
          </a:p>
        </p:txBody>
      </p:sp>
    </p:spTree>
    <p:extLst>
      <p:ext uri="{BB962C8B-B14F-4D97-AF65-F5344CB8AC3E}">
        <p14:creationId xmlns:p14="http://schemas.microsoft.com/office/powerpoint/2010/main" val="2749738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biopharmadive.com/news/novartis-gene-therapy-application-contained-manipulated-data-fda-says/560346/"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benchling.com/"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www.protocols.io/welcome"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a:t>
            </a:fld>
            <a:endParaRPr lang="en-GB"/>
          </a:p>
        </p:txBody>
      </p:sp>
    </p:spTree>
    <p:extLst>
      <p:ext uri="{BB962C8B-B14F-4D97-AF65-F5344CB8AC3E}">
        <p14:creationId xmlns:p14="http://schemas.microsoft.com/office/powerpoint/2010/main" val="2418426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dirty="0">
                <a:solidFill>
                  <a:srgbClr val="333333"/>
                </a:solidFill>
                <a:effectLst/>
                <a:latin typeface="Ubuntu"/>
              </a:rPr>
              <a:t>Advantages of traditional </a:t>
            </a:r>
            <a:r>
              <a:rPr lang="en-GB" b="1" i="0" dirty="0" err="1">
                <a:solidFill>
                  <a:srgbClr val="333333"/>
                </a:solidFill>
                <a:effectLst/>
                <a:latin typeface="Ubuntu"/>
              </a:rPr>
              <a:t>analog</a:t>
            </a:r>
            <a:r>
              <a:rPr lang="en-GB" b="1" i="0" dirty="0">
                <a:solidFill>
                  <a:srgbClr val="333333"/>
                </a:solidFill>
                <a:effectLst/>
                <a:latin typeface="Ubuntu"/>
              </a:rPr>
              <a:t>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Ability to directly draw on your records</a:t>
            </a:r>
          </a:p>
          <a:p>
            <a:pPr algn="l">
              <a:buFont typeface="Arial" panose="020B0604020202020204" pitchFamily="34" charset="0"/>
              <a:buChar char="•"/>
            </a:pPr>
            <a:r>
              <a:rPr lang="en-GB" b="0" i="0" dirty="0">
                <a:solidFill>
                  <a:srgbClr val="333333"/>
                </a:solidFill>
                <a:effectLst/>
                <a:latin typeface="Ubuntu"/>
              </a:rPr>
              <a:t>works regardless of internet/power access</a:t>
            </a:r>
          </a:p>
          <a:p>
            <a:pPr algn="l"/>
            <a:r>
              <a:rPr lang="en-GB" b="1" i="0" dirty="0">
                <a:solidFill>
                  <a:srgbClr val="333333"/>
                </a:solidFill>
                <a:effectLst/>
                <a:latin typeface="Ubuntu"/>
              </a:rPr>
              <a:t>Disadvantages of traditional </a:t>
            </a:r>
            <a:r>
              <a:rPr lang="en-GB" b="1" i="0" dirty="0" err="1">
                <a:solidFill>
                  <a:srgbClr val="333333"/>
                </a:solidFill>
                <a:effectLst/>
                <a:latin typeface="Ubuntu"/>
              </a:rPr>
              <a:t>analog</a:t>
            </a:r>
            <a:r>
              <a:rPr lang="en-GB" b="1" i="0" dirty="0">
                <a:solidFill>
                  <a:srgbClr val="333333"/>
                </a:solidFill>
                <a:effectLst/>
                <a:latin typeface="Ubuntu"/>
              </a:rPr>
              <a:t>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can be lost and/or damaged (not Findable or Accessible)</a:t>
            </a:r>
          </a:p>
          <a:p>
            <a:pPr algn="l">
              <a:buFont typeface="Arial" panose="020B0604020202020204" pitchFamily="34" charset="0"/>
              <a:buChar char="•"/>
            </a:pPr>
            <a:r>
              <a:rPr lang="en-GB" b="0" i="0" dirty="0">
                <a:solidFill>
                  <a:srgbClr val="333333"/>
                </a:solidFill>
                <a:effectLst/>
                <a:latin typeface="Ubuntu"/>
              </a:rPr>
              <a:t>only in one location at any time (not Findable or Accessible)</a:t>
            </a:r>
          </a:p>
          <a:p>
            <a:pPr algn="l">
              <a:buFont typeface="Arial" panose="020B0604020202020204" pitchFamily="34" charset="0"/>
              <a:buChar char="•"/>
            </a:pPr>
            <a:r>
              <a:rPr lang="en-GB" b="0" i="0" dirty="0">
                <a:solidFill>
                  <a:srgbClr val="333333"/>
                </a:solidFill>
                <a:effectLst/>
                <a:latin typeface="Ubuntu"/>
              </a:rPr>
              <a:t>handwriting can make it less intelligible</a:t>
            </a:r>
          </a:p>
          <a:p>
            <a:pPr algn="l">
              <a:buFont typeface="Arial" panose="020B0604020202020204" pitchFamily="34" charset="0"/>
              <a:buChar char="•"/>
            </a:pPr>
            <a:r>
              <a:rPr lang="en-GB" b="0" i="0" dirty="0">
                <a:solidFill>
                  <a:srgbClr val="333333"/>
                </a:solidFill>
                <a:effectLst/>
                <a:latin typeface="Ubuntu"/>
              </a:rPr>
              <a:t>harder to edit/move elements around smoothly (not Interoperable)</a:t>
            </a:r>
          </a:p>
          <a:p>
            <a:pPr algn="l">
              <a:buFont typeface="Arial" panose="020B0604020202020204" pitchFamily="34" charset="0"/>
              <a:buChar char="•"/>
            </a:pPr>
            <a:r>
              <a:rPr lang="en-GB" b="0" i="0" dirty="0">
                <a:solidFill>
                  <a:srgbClr val="333333"/>
                </a:solidFill>
                <a:effectLst/>
                <a:latin typeface="Ubuntu"/>
              </a:rPr>
              <a:t>can’t store most data types (e.g. imaging data) in a useable way (not Reusable)</a:t>
            </a:r>
          </a:p>
          <a:p>
            <a:pPr algn="l"/>
            <a:r>
              <a:rPr lang="en-GB" b="1" i="0" dirty="0">
                <a:solidFill>
                  <a:srgbClr val="333333"/>
                </a:solidFill>
                <a:effectLst/>
                <a:latin typeface="Ubuntu"/>
              </a:rPr>
              <a:t>Advantages of digital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Intelligible: can smoothly and easily move elements around to edit it</a:t>
            </a:r>
          </a:p>
          <a:p>
            <a:pPr algn="l">
              <a:buFont typeface="Arial" panose="020B0604020202020204" pitchFamily="34" charset="0"/>
              <a:buChar char="•"/>
            </a:pPr>
            <a:r>
              <a:rPr lang="en-GB" b="0" i="0" dirty="0">
                <a:solidFill>
                  <a:srgbClr val="333333"/>
                </a:solidFill>
                <a:effectLst/>
                <a:latin typeface="Ubuntu"/>
              </a:rPr>
              <a:t>Findable and Accessible: can be shared instantly anywhere around the world, with anyone</a:t>
            </a:r>
          </a:p>
          <a:p>
            <a:pPr algn="l">
              <a:buFont typeface="Arial" panose="020B0604020202020204" pitchFamily="34" charset="0"/>
              <a:buChar char="•"/>
            </a:pPr>
            <a:r>
              <a:rPr lang="en-GB" b="0" i="0" dirty="0">
                <a:solidFill>
                  <a:srgbClr val="333333"/>
                </a:solidFill>
                <a:effectLst/>
                <a:latin typeface="Ubuntu"/>
              </a:rPr>
              <a:t>Interoperable: can be easily commented on by anyone anywhere</a:t>
            </a:r>
          </a:p>
          <a:p>
            <a:pPr algn="l">
              <a:buFont typeface="Arial" panose="020B0604020202020204" pitchFamily="34" charset="0"/>
              <a:buChar char="•"/>
            </a:pPr>
            <a:r>
              <a:rPr lang="en-GB" b="0" i="0" dirty="0">
                <a:solidFill>
                  <a:srgbClr val="333333"/>
                </a:solidFill>
                <a:effectLst/>
                <a:latin typeface="Ubuntu"/>
              </a:rPr>
              <a:t>doesn’t take up physical space (no record rooms/folders)</a:t>
            </a:r>
          </a:p>
          <a:p>
            <a:pPr algn="l">
              <a:buFont typeface="Arial" panose="020B0604020202020204" pitchFamily="34" charset="0"/>
              <a:buChar char="•"/>
            </a:pPr>
            <a:r>
              <a:rPr lang="en-GB" b="0" i="0" dirty="0">
                <a:solidFill>
                  <a:srgbClr val="333333"/>
                </a:solidFill>
                <a:effectLst/>
                <a:latin typeface="Ubuntu"/>
              </a:rPr>
              <a:t>regular backups mean it won’t be lost</a:t>
            </a:r>
          </a:p>
          <a:p>
            <a:pPr algn="l">
              <a:buFont typeface="Arial" panose="020B0604020202020204" pitchFamily="34" charset="0"/>
              <a:buChar char="•"/>
            </a:pPr>
            <a:r>
              <a:rPr lang="en-GB" b="0" i="0" dirty="0">
                <a:solidFill>
                  <a:srgbClr val="333333"/>
                </a:solidFill>
                <a:effectLst/>
                <a:latin typeface="Ubuntu"/>
              </a:rPr>
              <a:t>Reusable: version controls mean changes can easily be tracked</a:t>
            </a:r>
          </a:p>
          <a:p>
            <a:pPr algn="l">
              <a:buFont typeface="Arial" panose="020B0604020202020204" pitchFamily="34" charset="0"/>
              <a:buChar char="•"/>
            </a:pPr>
            <a:r>
              <a:rPr lang="en-GB" b="0" i="0" dirty="0">
                <a:solidFill>
                  <a:srgbClr val="333333"/>
                </a:solidFill>
                <a:effectLst/>
                <a:latin typeface="Ubuntu"/>
              </a:rPr>
              <a:t>Reusable: can store protocols directly with other supporting data types (e.g. video explanations)</a:t>
            </a:r>
          </a:p>
          <a:p>
            <a:pPr algn="l">
              <a:buFont typeface="Arial" panose="020B0604020202020204" pitchFamily="34" charset="0"/>
              <a:buChar char="•"/>
            </a:pPr>
            <a:r>
              <a:rPr lang="en-GB" b="0" i="0" dirty="0">
                <a:solidFill>
                  <a:srgbClr val="333333"/>
                </a:solidFill>
                <a:effectLst/>
                <a:latin typeface="Ubuntu"/>
              </a:rPr>
              <a:t>can you think of more?</a:t>
            </a:r>
          </a:p>
          <a:p>
            <a:pPr algn="l"/>
            <a:r>
              <a:rPr lang="en-GB" b="1" i="0" dirty="0">
                <a:solidFill>
                  <a:srgbClr val="333333"/>
                </a:solidFill>
                <a:effectLst/>
                <a:latin typeface="Ubuntu"/>
              </a:rPr>
              <a:t>Disadvantages of digital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dependent on internet access and power (not Accessible)</a:t>
            </a:r>
          </a:p>
          <a:p>
            <a:pPr algn="l">
              <a:buFont typeface="Arial" panose="020B0604020202020204" pitchFamily="34" charset="0"/>
              <a:buChar char="•"/>
            </a:pPr>
            <a:r>
              <a:rPr lang="en-GB" b="0" i="0" dirty="0">
                <a:solidFill>
                  <a:srgbClr val="333333"/>
                </a:solidFill>
                <a:effectLst/>
                <a:latin typeface="Ubuntu"/>
              </a:rPr>
              <a:t>some digital record keeping services charge a fee</a:t>
            </a:r>
          </a:p>
          <a:p>
            <a:pPr algn="l">
              <a:buFont typeface="Arial" panose="020B0604020202020204" pitchFamily="34" charset="0"/>
              <a:buChar char="•"/>
            </a:pPr>
            <a:r>
              <a:rPr lang="en-GB" b="0" i="0" dirty="0">
                <a:solidFill>
                  <a:srgbClr val="333333"/>
                </a:solidFill>
                <a:effectLst/>
                <a:latin typeface="Ubuntu"/>
              </a:rPr>
              <a:t>risk of corruption if data is not backed up (either yourself or by the service used - not Reusable)</a:t>
            </a:r>
          </a:p>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3</a:t>
            </a:fld>
            <a:endParaRPr lang="en-GB"/>
          </a:p>
        </p:txBody>
      </p:sp>
    </p:spTree>
    <p:extLst>
      <p:ext uri="{BB962C8B-B14F-4D97-AF65-F5344CB8AC3E}">
        <p14:creationId xmlns:p14="http://schemas.microsoft.com/office/powerpoint/2010/main" val="1739642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Intelligible:</a:t>
            </a:r>
            <a:r>
              <a:rPr lang="en-GB" b="0" i="0" dirty="0">
                <a:solidFill>
                  <a:srgbClr val="4D5156"/>
                </a:solidFill>
                <a:effectLst/>
                <a:latin typeface="arial" panose="020B0604020202020204" pitchFamily="34" charset="0"/>
              </a:rPr>
              <a:t> able to be understood especially: clear enough to be heard, read, etc. </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4</a:t>
            </a:fld>
            <a:endParaRPr lang="en-GB"/>
          </a:p>
        </p:txBody>
      </p:sp>
    </p:spTree>
    <p:extLst>
      <p:ext uri="{BB962C8B-B14F-4D97-AF65-F5344CB8AC3E}">
        <p14:creationId xmlns:p14="http://schemas.microsoft.com/office/powerpoint/2010/main" val="2710732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33333"/>
                </a:solidFill>
                <a:effectLst/>
                <a:latin typeface="Ubuntu"/>
              </a:rPr>
              <a:t>One prime example of why this is necessary is the recent data scandal surrounding </a:t>
            </a:r>
            <a:r>
              <a:rPr lang="en-GB" b="0" i="0" u="none" strike="noStrike" dirty="0">
                <a:solidFill>
                  <a:srgbClr val="196EBD"/>
                </a:solidFill>
                <a:effectLst/>
                <a:latin typeface="Ubuntu"/>
                <a:hlinkClick r:id="rId3"/>
              </a:rPr>
              <a:t>Novartis’ FDA approved gene therapy</a:t>
            </a:r>
            <a:r>
              <a:rPr lang="en-GB" b="0" i="0" dirty="0">
                <a:solidFill>
                  <a:srgbClr val="333333"/>
                </a:solidFill>
                <a:effectLst/>
                <a:latin typeface="Ubuntu"/>
              </a:rPr>
              <a:t> </a:t>
            </a:r>
            <a:r>
              <a:rPr lang="en-GB" b="0" i="0" dirty="0" err="1">
                <a:solidFill>
                  <a:srgbClr val="333333"/>
                </a:solidFill>
                <a:effectLst/>
                <a:latin typeface="Ubuntu"/>
              </a:rPr>
              <a:t>Zolgensma</a:t>
            </a:r>
            <a:r>
              <a:rPr lang="en-GB" b="0" i="0" dirty="0">
                <a:solidFill>
                  <a:srgbClr val="333333"/>
                </a:solidFill>
                <a:effectLst/>
                <a:latin typeface="Ubuntu"/>
              </a:rPr>
              <a:t>, for the fatal childhood motor neuron disease Spinal Muscular Atrophy (the most expensive treatment ever approved). Novartis submitted manipulated data, showing that the comparison of two versions of </a:t>
            </a:r>
            <a:r>
              <a:rPr lang="en-GB" b="0" i="0" dirty="0" err="1">
                <a:solidFill>
                  <a:srgbClr val="333333"/>
                </a:solidFill>
                <a:effectLst/>
                <a:latin typeface="Ubuntu"/>
              </a:rPr>
              <a:t>Zolgensma</a:t>
            </a:r>
            <a:r>
              <a:rPr lang="en-GB" b="0" i="0" dirty="0">
                <a:solidFill>
                  <a:srgbClr val="333333"/>
                </a:solidFill>
                <a:effectLst/>
                <a:latin typeface="Ubuntu"/>
              </a:rPr>
              <a:t> in Phase 1 and Phase 3 testing had similar therapeutic activity. How can we prevent the occurrence of data manipulation such as this in the future, or…</a:t>
            </a:r>
          </a:p>
          <a:p>
            <a:endParaRPr lang="en-GB" b="0" i="0" dirty="0">
              <a:solidFill>
                <a:srgbClr val="333333"/>
              </a:solidFill>
              <a:effectLst/>
              <a:latin typeface="Ubuntu"/>
            </a:endParaRPr>
          </a:p>
          <a:p>
            <a:r>
              <a:rPr lang="en-GB" b="0" i="1" dirty="0">
                <a:solidFill>
                  <a:srgbClr val="221F1F"/>
                </a:solidFill>
                <a:effectLst/>
                <a:latin typeface="VoltaModernDisplay-55Roman"/>
              </a:rPr>
              <a:t>replacing the defective or missing SMN1 gene to halt disease progression with a single, one-time infusion</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5</a:t>
            </a:fld>
            <a:endParaRPr lang="en-GB"/>
          </a:p>
        </p:txBody>
      </p:sp>
    </p:spTree>
    <p:extLst>
      <p:ext uri="{BB962C8B-B14F-4D97-AF65-F5344CB8AC3E}">
        <p14:creationId xmlns:p14="http://schemas.microsoft.com/office/powerpoint/2010/main" val="3541264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33333"/>
                </a:solidFill>
                <a:effectLst/>
                <a:latin typeface="Ubuntu"/>
              </a:rPr>
              <a:t>FAIR record keeping, for example version control can help, as it shows what changes have been made when in electronic laboratory notebooks (ELNs), which will make it difficult to manipulate results such as this without leaving a trace.</a:t>
            </a:r>
          </a:p>
          <a:p>
            <a:pPr algn="l"/>
            <a:r>
              <a:rPr lang="en-GB" b="0" i="0" dirty="0">
                <a:solidFill>
                  <a:srgbClr val="333333"/>
                </a:solidFill>
                <a:effectLst/>
                <a:latin typeface="Ubuntu"/>
              </a:rPr>
              <a:t>In order to avoid data mismanagement and such unexplained discrepancies, it is imperative to keep dated, accurate, complete and intelligible records of our experiments and the protocols we use. This means they should include enough detail for others to reproduce under ideally the same conditions. You are, legally (!!) the one responsible for your records, not your colleague, or your PI.</a:t>
            </a:r>
          </a:p>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6</a:t>
            </a:fld>
            <a:endParaRPr lang="en-GB"/>
          </a:p>
        </p:txBody>
      </p:sp>
    </p:spTree>
    <p:extLst>
      <p:ext uri="{BB962C8B-B14F-4D97-AF65-F5344CB8AC3E}">
        <p14:creationId xmlns:p14="http://schemas.microsoft.com/office/powerpoint/2010/main" val="3755369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dirty="0">
                <a:solidFill>
                  <a:srgbClr val="333333"/>
                </a:solidFill>
                <a:effectLst/>
                <a:latin typeface="Ubuntu"/>
              </a:rPr>
              <a:t>There are multiple repo’s for ELNs and online protocols. We will discuss two free options that are easy to use: </a:t>
            </a:r>
            <a:r>
              <a:rPr lang="en-GB" sz="1200" b="0" i="0" u="none" strike="noStrike" dirty="0" err="1">
                <a:solidFill>
                  <a:srgbClr val="196EBD"/>
                </a:solidFill>
                <a:effectLst/>
                <a:latin typeface="Ubuntu"/>
                <a:hlinkClick r:id="rId3"/>
              </a:rPr>
              <a:t>Benchling</a:t>
            </a:r>
            <a:r>
              <a:rPr lang="en-GB" sz="1200" b="0" i="0" dirty="0">
                <a:solidFill>
                  <a:srgbClr val="333333"/>
                </a:solidFill>
                <a:effectLst/>
                <a:latin typeface="Ubuntu"/>
              </a:rPr>
              <a:t> and </a:t>
            </a:r>
            <a:r>
              <a:rPr lang="en-GB" sz="1200" b="0" i="0" u="none" strike="noStrike" dirty="0">
                <a:solidFill>
                  <a:srgbClr val="196EBD"/>
                </a:solidFill>
                <a:effectLst/>
                <a:latin typeface="Ubuntu"/>
                <a:hlinkClick r:id="rId4"/>
              </a:rPr>
              <a:t>procols.io</a:t>
            </a:r>
            <a:r>
              <a:rPr lang="en-GB" sz="1200" b="0" i="0" dirty="0">
                <a:solidFill>
                  <a:srgbClr val="333333"/>
                </a:solidFill>
                <a:effectLst/>
                <a:latin typeface="Ubuntu"/>
              </a:rPr>
              <a:t> If you have not created accounts yet for both of them, please do so now as you will need them for the following exercises.</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10</a:t>
            </a:fld>
            <a:endParaRPr lang="en-GB"/>
          </a:p>
        </p:txBody>
      </p:sp>
    </p:spTree>
    <p:extLst>
      <p:ext uri="{BB962C8B-B14F-4D97-AF65-F5344CB8AC3E}">
        <p14:creationId xmlns:p14="http://schemas.microsoft.com/office/powerpoint/2010/main" val="3540599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11</a:t>
            </a:fld>
            <a:endParaRPr lang="en-GB"/>
          </a:p>
        </p:txBody>
      </p:sp>
    </p:spTree>
    <p:extLst>
      <p:ext uri="{BB962C8B-B14F-4D97-AF65-F5344CB8AC3E}">
        <p14:creationId xmlns:p14="http://schemas.microsoft.com/office/powerpoint/2010/main" val="3874908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30D4-0C36-4BFB-BAF2-725D48E554DD}"/>
              </a:ext>
            </a:extLst>
          </p:cNvPr>
          <p:cNvSpPr>
            <a:spLocks noGrp="1"/>
          </p:cNvSpPr>
          <p:nvPr>
            <p:ph type="ctrTitle"/>
          </p:nvPr>
        </p:nvSpPr>
        <p:spPr>
          <a:xfrm>
            <a:off x="1524000" y="1122363"/>
            <a:ext cx="9144000" cy="2387600"/>
          </a:xfrm>
        </p:spPr>
        <p:txBody>
          <a:bodyPr anchor="b"/>
          <a:lstStyle>
            <a:lvl1pPr algn="ctr">
              <a:defRPr sz="6000">
                <a:solidFill>
                  <a:srgbClr val="0070C0"/>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A371F8D2-6385-43A9-BA0E-8F767753C1E8}"/>
              </a:ext>
            </a:extLst>
          </p:cNvPr>
          <p:cNvSpPr>
            <a:spLocks noGrp="1"/>
          </p:cNvSpPr>
          <p:nvPr>
            <p:ph type="subTitle" idx="1"/>
          </p:nvPr>
        </p:nvSpPr>
        <p:spPr>
          <a:xfrm>
            <a:off x="1524000" y="3602038"/>
            <a:ext cx="9144000" cy="1655762"/>
          </a:xfrm>
        </p:spPr>
        <p:txBody>
          <a:bodyPr/>
          <a:lstStyle>
            <a:lvl1pPr marL="0" indent="0" algn="ctr">
              <a:buNone/>
              <a:defRPr sz="2400">
                <a:solidFill>
                  <a:srgbClr val="0070C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D3DD78A-9797-4BC6-96D1-EFFF7257ECE7}"/>
              </a:ext>
            </a:extLst>
          </p:cNvPr>
          <p:cNvSpPr>
            <a:spLocks noGrp="1"/>
          </p:cNvSpPr>
          <p:nvPr>
            <p:ph type="dt" sz="half" idx="10"/>
          </p:nvPr>
        </p:nvSpPr>
        <p:spPr/>
        <p:txBody>
          <a:bodyPr/>
          <a:lstStyle>
            <a:lvl1pPr>
              <a:defRPr>
                <a:solidFill>
                  <a:srgbClr val="0070C0"/>
                </a:solidFill>
              </a:defRPr>
            </a:lvl1pPr>
          </a:lstStyle>
          <a:p>
            <a:fld id="{5913FB77-D8DB-4AB9-8EA5-EE8C3B57A5E1}" type="datetimeFigureOut">
              <a:rPr lang="en-GB" smtClean="0"/>
              <a:pPr/>
              <a:t>20/11/2022</a:t>
            </a:fld>
            <a:endParaRPr lang="en-GB"/>
          </a:p>
        </p:txBody>
      </p:sp>
      <p:sp>
        <p:nvSpPr>
          <p:cNvPr id="5" name="Footer Placeholder 4">
            <a:extLst>
              <a:ext uri="{FF2B5EF4-FFF2-40B4-BE49-F238E27FC236}">
                <a16:creationId xmlns:a16="http://schemas.microsoft.com/office/drawing/2014/main" id="{59E9ECC2-94C6-448C-85BF-A008EA52A2F5}"/>
              </a:ext>
            </a:extLst>
          </p:cNvPr>
          <p:cNvSpPr>
            <a:spLocks noGrp="1"/>
          </p:cNvSpPr>
          <p:nvPr>
            <p:ph type="ftr" sz="quarter" idx="11"/>
          </p:nvPr>
        </p:nvSpPr>
        <p:spPr/>
        <p:txBody>
          <a:bodyPr/>
          <a:lstStyle>
            <a:lvl1pPr>
              <a:defRPr>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10ABBEB8-7214-41EC-9FEA-4687A94CBDFA}"/>
              </a:ext>
            </a:extLst>
          </p:cNvPr>
          <p:cNvSpPr>
            <a:spLocks noGrp="1"/>
          </p:cNvSpPr>
          <p:nvPr>
            <p:ph type="sldNum" sz="quarter" idx="12"/>
          </p:nvPr>
        </p:nvSpPr>
        <p:spPr/>
        <p:txBody>
          <a:bodyPr/>
          <a:lstStyle>
            <a:lvl1pPr>
              <a:defRPr>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E8AD2DE-FE0C-9E45-8870-271BC0F7DB9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50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B1C18-9981-4FD9-A045-4CAF34B1536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F433DE0-F6C2-427D-AA74-4CBD02C722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91744B3-2B8C-4870-BBEB-2B62428B6DA5}"/>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5" name="Footer Placeholder 4">
            <a:extLst>
              <a:ext uri="{FF2B5EF4-FFF2-40B4-BE49-F238E27FC236}">
                <a16:creationId xmlns:a16="http://schemas.microsoft.com/office/drawing/2014/main" id="{A660C58E-3365-499C-9347-84EBF50C18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EB1E9AE-A98C-442F-A5EB-F48C07B10CC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666014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B48275-1B47-40CA-8660-644781B2C4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3994C31-1905-41F4-B793-A3FAFA9E5B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111FE96-C409-4EA7-8AA8-492FB239FD73}"/>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5" name="Footer Placeholder 4">
            <a:extLst>
              <a:ext uri="{FF2B5EF4-FFF2-40B4-BE49-F238E27FC236}">
                <a16:creationId xmlns:a16="http://schemas.microsoft.com/office/drawing/2014/main" id="{3FD1B5C9-1BCA-4813-A293-95870B4885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4AD43C-957C-4850-A82A-EEDA653619B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2876990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B8F71-8E35-46CC-9B95-E847E2EEFC2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93E57E1-4D76-4BA6-B235-F4D8D24590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D25748-DC14-491C-8CF7-4C864FEEAAB1}"/>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5" name="Footer Placeholder 4">
            <a:extLst>
              <a:ext uri="{FF2B5EF4-FFF2-40B4-BE49-F238E27FC236}">
                <a16:creationId xmlns:a16="http://schemas.microsoft.com/office/drawing/2014/main" id="{A9162EFD-DD11-45E8-8AB0-D31F83E4082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8464E4-DFC8-44DB-AB71-2DA48A701FA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454492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55D9-1AB5-4884-AE41-3F5855B33B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B578D9-6D64-4FF4-A07A-DBC2D9CAA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E4EA8-E3B0-4EF4-8AB0-FE79110B047D}"/>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5" name="Footer Placeholder 4">
            <a:extLst>
              <a:ext uri="{FF2B5EF4-FFF2-40B4-BE49-F238E27FC236}">
                <a16:creationId xmlns:a16="http://schemas.microsoft.com/office/drawing/2014/main" id="{1AFD026C-261F-479D-BC0D-64316A5C4B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3A6FA4-623D-4762-977F-9E0591AEA04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530867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FF0BE-DBA0-4E80-B324-BD541F05148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05F6D3B-4C54-438F-BA2E-2F12CE5039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BEDABDC-4911-49C4-8369-813FE6A5D5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6FEA388-FACC-4601-8717-5D48DCFD317B}"/>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6" name="Footer Placeholder 5">
            <a:extLst>
              <a:ext uri="{FF2B5EF4-FFF2-40B4-BE49-F238E27FC236}">
                <a16:creationId xmlns:a16="http://schemas.microsoft.com/office/drawing/2014/main" id="{115F2A95-1451-47F8-8CC6-E323D684CA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E1EFBD8-061A-487C-9B79-3B39BFD16F5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447419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0422-D245-4CB8-8F6A-005B09468A5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C404E1-923E-41BA-A0C1-CD42658C91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81B117-28D4-4DBE-912D-B2E8C60FCF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44B8DD0-4C48-4D0F-80CE-95EC8E746A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1173B2-79A5-4EF5-867C-BDA931A97A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61A3CD3-5048-4262-8E83-EED55731806D}"/>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8" name="Footer Placeholder 7">
            <a:extLst>
              <a:ext uri="{FF2B5EF4-FFF2-40B4-BE49-F238E27FC236}">
                <a16:creationId xmlns:a16="http://schemas.microsoft.com/office/drawing/2014/main" id="{F7BEB6A3-A365-4F32-A3E7-2F05A5CD8EF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3C75B75-19CF-4244-9AF7-7DD5C4D0859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929241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D7C25-764A-4422-84FD-DE697B9799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0D0B4FC-9736-49D2-A668-FEB2F9793340}"/>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4" name="Footer Placeholder 3">
            <a:extLst>
              <a:ext uri="{FF2B5EF4-FFF2-40B4-BE49-F238E27FC236}">
                <a16:creationId xmlns:a16="http://schemas.microsoft.com/office/drawing/2014/main" id="{D7E52064-48AE-4809-AB71-9D8B52DBBE7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93631F-C0A3-4585-BB19-0CF3342C7B78}"/>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695465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66722A-FDE7-4D98-AAE6-32CD525FF7C4}"/>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3" name="Footer Placeholder 2">
            <a:extLst>
              <a:ext uri="{FF2B5EF4-FFF2-40B4-BE49-F238E27FC236}">
                <a16:creationId xmlns:a16="http://schemas.microsoft.com/office/drawing/2014/main" id="{41B09DC5-5E7B-4D59-B9FF-7213580D436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569DABE-679F-47B5-A80D-1DEBE65951E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014619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90AF1-EA4A-486F-AECE-A6B272FC2B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A340AB2-689C-4B31-BF73-FE6CE4233B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DC61042-3CDA-409B-ACE1-474751900A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5B6390-2276-406E-8C54-B14662C10A90}"/>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6" name="Footer Placeholder 5">
            <a:extLst>
              <a:ext uri="{FF2B5EF4-FFF2-40B4-BE49-F238E27FC236}">
                <a16:creationId xmlns:a16="http://schemas.microsoft.com/office/drawing/2014/main" id="{634210BB-1204-47DB-8F99-C932B215B9A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02992C-F8B8-41C2-91E9-6A424AB51E0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536913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39AA-4489-442C-B0C5-AA401DB05D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C4591F4-3880-440A-BD90-55137317E4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0CE3BD0-5911-412B-B3AD-6F523CA21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F65983-894C-48DE-A636-F5CD275F412A}"/>
              </a:ext>
            </a:extLst>
          </p:cNvPr>
          <p:cNvSpPr>
            <a:spLocks noGrp="1"/>
          </p:cNvSpPr>
          <p:nvPr>
            <p:ph type="dt" sz="half" idx="10"/>
          </p:nvPr>
        </p:nvSpPr>
        <p:spPr/>
        <p:txBody>
          <a:bodyPr/>
          <a:lstStyle/>
          <a:p>
            <a:fld id="{5913FB77-D8DB-4AB9-8EA5-EE8C3B57A5E1}" type="datetimeFigureOut">
              <a:rPr lang="en-GB" smtClean="0"/>
              <a:t>20/11/2022</a:t>
            </a:fld>
            <a:endParaRPr lang="en-GB"/>
          </a:p>
        </p:txBody>
      </p:sp>
      <p:sp>
        <p:nvSpPr>
          <p:cNvPr id="6" name="Footer Placeholder 5">
            <a:extLst>
              <a:ext uri="{FF2B5EF4-FFF2-40B4-BE49-F238E27FC236}">
                <a16:creationId xmlns:a16="http://schemas.microsoft.com/office/drawing/2014/main" id="{351F088F-E413-491B-A9B4-7AFF7BE14E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DD055B-0CD5-48E4-A4C0-6D8A77B0B67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245779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1240E2-03CF-4E56-8533-AA1149ACFB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A499F10-7EDC-434D-8212-0E6CADF042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DC2D7A-A3F0-4C02-96F0-77A9558BFD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70C0"/>
                </a:solidFill>
              </a:defRPr>
            </a:lvl1pPr>
          </a:lstStyle>
          <a:p>
            <a:fld id="{5913FB77-D8DB-4AB9-8EA5-EE8C3B57A5E1}" type="datetimeFigureOut">
              <a:rPr lang="en-GB" smtClean="0"/>
              <a:pPr/>
              <a:t>20/11/2022</a:t>
            </a:fld>
            <a:endParaRPr lang="en-GB"/>
          </a:p>
        </p:txBody>
      </p:sp>
      <p:sp>
        <p:nvSpPr>
          <p:cNvPr id="5" name="Footer Placeholder 4">
            <a:extLst>
              <a:ext uri="{FF2B5EF4-FFF2-40B4-BE49-F238E27FC236}">
                <a16:creationId xmlns:a16="http://schemas.microsoft.com/office/drawing/2014/main" id="{8AAF89DE-6E33-482F-BF9A-4F5A2876B9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344E0A2A-0FC3-4F13-87FD-288ABC0383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7375949-8975-5A4C-8C15-55D1406A4903}"/>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764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0070C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wiki.ed.ac.uk/pages/viewpage.action?pageId=463750271"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438164-4DB1-4C47-B854-138D904993BB}"/>
              </a:ext>
            </a:extLst>
          </p:cNvPr>
          <p:cNvSpPr txBox="1"/>
          <p:nvPr/>
        </p:nvSpPr>
        <p:spPr>
          <a:xfrm>
            <a:off x="3786013" y="2228671"/>
            <a:ext cx="4619983" cy="769441"/>
          </a:xfrm>
          <a:prstGeom prst="rect">
            <a:avLst/>
          </a:prstGeom>
          <a:noFill/>
        </p:spPr>
        <p:txBody>
          <a:bodyPr wrap="none" rtlCol="0">
            <a:spAutoFit/>
          </a:bodyPr>
          <a:lstStyle/>
          <a:p>
            <a:pPr algn="ctr"/>
            <a:r>
              <a:rPr lang="en-GB" sz="4400" dirty="0">
                <a:solidFill>
                  <a:srgbClr val="0070C0"/>
                </a:solidFill>
              </a:rPr>
              <a:t>Laboratory Records</a:t>
            </a:r>
          </a:p>
        </p:txBody>
      </p:sp>
      <p:sp>
        <p:nvSpPr>
          <p:cNvPr id="9" name="TextBox 8">
            <a:extLst>
              <a:ext uri="{FF2B5EF4-FFF2-40B4-BE49-F238E27FC236}">
                <a16:creationId xmlns:a16="http://schemas.microsoft.com/office/drawing/2014/main" id="{AAC2D605-AE36-1947-B139-C0974F889192}"/>
              </a:ext>
            </a:extLst>
          </p:cNvPr>
          <p:cNvSpPr txBox="1"/>
          <p:nvPr/>
        </p:nvSpPr>
        <p:spPr>
          <a:xfrm>
            <a:off x="1470868" y="5070039"/>
            <a:ext cx="6987331" cy="369332"/>
          </a:xfrm>
          <a:prstGeom prst="rect">
            <a:avLst/>
          </a:prstGeom>
          <a:noFill/>
        </p:spPr>
        <p:txBody>
          <a:bodyPr wrap="square">
            <a:spAutoFit/>
          </a:bodyPr>
          <a:lstStyle/>
          <a:p>
            <a:r>
              <a:rPr lang="en-GB" dirty="0"/>
              <a:t>Open https://pad.carpentries.org/fair-bio-2022-11-23</a:t>
            </a:r>
            <a:endParaRPr lang="en-GB" dirty="0">
              <a:highlight>
                <a:srgbClr val="FFFF00"/>
              </a:highlight>
            </a:endParaRPr>
          </a:p>
        </p:txBody>
      </p:sp>
      <p:sp>
        <p:nvSpPr>
          <p:cNvPr id="10" name="Arrow: Down 7">
            <a:extLst>
              <a:ext uri="{FF2B5EF4-FFF2-40B4-BE49-F238E27FC236}">
                <a16:creationId xmlns:a16="http://schemas.microsoft.com/office/drawing/2014/main" id="{FE5A0CEC-F744-C945-9380-4CCFFF7F7557}"/>
              </a:ext>
            </a:extLst>
          </p:cNvPr>
          <p:cNvSpPr/>
          <p:nvPr/>
        </p:nvSpPr>
        <p:spPr>
          <a:xfrm rot="16200000">
            <a:off x="789103" y="494431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61045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A4416A-6A33-4A25-845D-7646AFA01CD8}"/>
              </a:ext>
            </a:extLst>
          </p:cNvPr>
          <p:cNvSpPr txBox="1"/>
          <p:nvPr/>
        </p:nvSpPr>
        <p:spPr>
          <a:xfrm>
            <a:off x="838200" y="1530267"/>
            <a:ext cx="10744200" cy="4524315"/>
          </a:xfrm>
          <a:prstGeom prst="rect">
            <a:avLst/>
          </a:prstGeom>
          <a:noFill/>
        </p:spPr>
        <p:txBody>
          <a:bodyPr wrap="square">
            <a:spAutoFit/>
          </a:bodyPr>
          <a:lstStyle/>
          <a:p>
            <a:pPr marL="342900" indent="-342900" algn="l">
              <a:buFont typeface="Arial" panose="020B0604020202020204" pitchFamily="34" charset="0"/>
              <a:buChar char="•"/>
            </a:pPr>
            <a:r>
              <a:rPr lang="en-GB" sz="2400" b="0" i="0" dirty="0">
                <a:solidFill>
                  <a:srgbClr val="0070C0"/>
                </a:solidFill>
                <a:effectLst/>
                <a:latin typeface="Ubuntu"/>
              </a:rPr>
              <a:t>Focusing on FAIR this keeps our records Findable, Accessible, Interoperable as well as Re-usable. </a:t>
            </a:r>
          </a:p>
          <a:p>
            <a:pPr marL="342900" indent="-342900" algn="l">
              <a:buFont typeface="Arial" panose="020B0604020202020204" pitchFamily="34" charset="0"/>
              <a:buChar char="•"/>
            </a:pPr>
            <a:endParaRPr lang="en-GB" sz="2400" dirty="0">
              <a:solidFill>
                <a:srgbClr val="0070C0"/>
              </a:solidFill>
              <a:latin typeface="Ubuntu"/>
            </a:endParaRPr>
          </a:p>
          <a:p>
            <a:pPr marL="342900" indent="-342900" algn="l">
              <a:buFont typeface="Arial" panose="020B0604020202020204" pitchFamily="34" charset="0"/>
              <a:buChar char="•"/>
            </a:pPr>
            <a:r>
              <a:rPr lang="en-GB" sz="2400" b="0" i="0" dirty="0">
                <a:solidFill>
                  <a:srgbClr val="0070C0"/>
                </a:solidFill>
                <a:effectLst/>
                <a:latin typeface="Ubuntu"/>
              </a:rPr>
              <a:t>Accessibility that allows better reuse increases our citations and visibility in the field, digital record keeping increases the legibility of notes and provenance (tracking of dates and origins of work) allow for better reproducibility which we have discussed in the previous lesson. </a:t>
            </a:r>
          </a:p>
          <a:p>
            <a:pPr marL="342900" indent="-342900" algn="l">
              <a:buFont typeface="Arial" panose="020B0604020202020204" pitchFamily="34" charset="0"/>
              <a:buChar char="•"/>
            </a:pPr>
            <a:endParaRPr lang="en-GB" sz="2400" dirty="0">
              <a:solidFill>
                <a:srgbClr val="0070C0"/>
              </a:solidFill>
              <a:latin typeface="Ubuntu"/>
            </a:endParaRPr>
          </a:p>
          <a:p>
            <a:pPr marL="342900" indent="-342900" algn="l">
              <a:buFont typeface="Arial" panose="020B0604020202020204" pitchFamily="34" charset="0"/>
              <a:buChar char="•"/>
            </a:pPr>
            <a:r>
              <a:rPr lang="en-GB" sz="2400" b="0" i="0" dirty="0">
                <a:solidFill>
                  <a:srgbClr val="0070C0"/>
                </a:solidFill>
                <a:effectLst/>
                <a:latin typeface="Ubuntu"/>
              </a:rPr>
              <a:t>Greater accessibility affords accountability to the original creator of the work. We will now show you how easy it is to share records once they are online, and address some benefits that new repositories such as electronic lab notebooks (ELNs) or online protocols have. </a:t>
            </a:r>
          </a:p>
        </p:txBody>
      </p:sp>
      <p:sp>
        <p:nvSpPr>
          <p:cNvPr id="8" name="Title 1">
            <a:extLst>
              <a:ext uri="{FF2B5EF4-FFF2-40B4-BE49-F238E27FC236}">
                <a16:creationId xmlns:a16="http://schemas.microsoft.com/office/drawing/2014/main" id="{0B1514C8-FC40-4C5B-94DB-E7800B86DC06}"/>
              </a:ext>
            </a:extLst>
          </p:cNvPr>
          <p:cNvSpPr>
            <a:spLocks noGrp="1"/>
          </p:cNvSpPr>
          <p:nvPr>
            <p:ph type="title"/>
          </p:nvPr>
        </p:nvSpPr>
        <p:spPr>
          <a:xfrm>
            <a:off x="838200" y="365125"/>
            <a:ext cx="10515600" cy="1325563"/>
          </a:xfrm>
        </p:spPr>
        <p:txBody>
          <a:bodyPr/>
          <a:lstStyle/>
          <a:p>
            <a:r>
              <a:rPr lang="en-GB" dirty="0"/>
              <a:t>Why do we want to keep FAIR records?</a:t>
            </a:r>
          </a:p>
        </p:txBody>
      </p:sp>
    </p:spTree>
    <p:extLst>
      <p:ext uri="{BB962C8B-B14F-4D97-AF65-F5344CB8AC3E}">
        <p14:creationId xmlns:p14="http://schemas.microsoft.com/office/powerpoint/2010/main" val="1887505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Re-using a published lab entry</a:t>
            </a:r>
          </a:p>
        </p:txBody>
      </p:sp>
      <p:pic>
        <p:nvPicPr>
          <p:cNvPr id="1026" name="Picture 2" descr="Benchling More than Doubles Customer Base for the Second Consecutive Year">
            <a:extLst>
              <a:ext uri="{FF2B5EF4-FFF2-40B4-BE49-F238E27FC236}">
                <a16:creationId xmlns:a16="http://schemas.microsoft.com/office/drawing/2014/main" id="{43E5461B-B22D-4A15-BE18-C145F25C43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C91877-9552-7C40-972C-5C8EA9F14192}"/>
              </a:ext>
            </a:extLst>
          </p:cNvPr>
          <p:cNvSpPr>
            <a:spLocks noGrp="1"/>
          </p:cNvSpPr>
          <p:nvPr>
            <p:ph type="title"/>
          </p:nvPr>
        </p:nvSpPr>
        <p:spPr/>
        <p:txBody>
          <a:bodyPr/>
          <a:lstStyle/>
          <a:p>
            <a:r>
              <a:rPr lang="en-GB" dirty="0"/>
              <a:t>Exercise/challenge 2:</a:t>
            </a:r>
          </a:p>
        </p:txBody>
      </p:sp>
    </p:spTree>
    <p:extLst>
      <p:ext uri="{BB962C8B-B14F-4D97-AF65-F5344CB8AC3E}">
        <p14:creationId xmlns:p14="http://schemas.microsoft.com/office/powerpoint/2010/main" val="1908239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Adapting a protocol to your needs</a:t>
            </a:r>
          </a:p>
        </p:txBody>
      </p:sp>
      <p:pic>
        <p:nvPicPr>
          <p:cNvPr id="6" name="Picture 2" descr="Benchling More than Doubles Customer Base for the Second Consecutive Year">
            <a:extLst>
              <a:ext uri="{FF2B5EF4-FFF2-40B4-BE49-F238E27FC236}">
                <a16:creationId xmlns:a16="http://schemas.microsoft.com/office/drawing/2014/main" id="{76A69C41-76B4-400E-84C0-52526B05DA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FE4FDA1-956B-E045-9212-98CF98998CD1}"/>
              </a:ext>
            </a:extLst>
          </p:cNvPr>
          <p:cNvSpPr>
            <a:spLocks noGrp="1"/>
          </p:cNvSpPr>
          <p:nvPr>
            <p:ph type="title"/>
          </p:nvPr>
        </p:nvSpPr>
        <p:spPr>
          <a:xfrm>
            <a:off x="838200" y="365125"/>
            <a:ext cx="10515600" cy="1325563"/>
          </a:xfrm>
        </p:spPr>
        <p:txBody>
          <a:bodyPr/>
          <a:lstStyle/>
          <a:p>
            <a:r>
              <a:rPr lang="en-GB" dirty="0"/>
              <a:t>Exercise/challenge 3:</a:t>
            </a:r>
          </a:p>
        </p:txBody>
      </p:sp>
    </p:spTree>
    <p:extLst>
      <p:ext uri="{BB962C8B-B14F-4D97-AF65-F5344CB8AC3E}">
        <p14:creationId xmlns:p14="http://schemas.microsoft.com/office/powerpoint/2010/main" val="1315556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Sharing your record</a:t>
            </a:r>
          </a:p>
        </p:txBody>
      </p:sp>
      <p:pic>
        <p:nvPicPr>
          <p:cNvPr id="3" name="Picture 2" descr="Benchling More than Doubles Customer Base for the Second Consecutive Year">
            <a:extLst>
              <a:ext uri="{FF2B5EF4-FFF2-40B4-BE49-F238E27FC236}">
                <a16:creationId xmlns:a16="http://schemas.microsoft.com/office/drawing/2014/main" id="{F4DA6E25-DE9B-4D20-8B25-4D315BA8A0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Ed_DaSH">
            <a:extLst>
              <a:ext uri="{FF2B5EF4-FFF2-40B4-BE49-F238E27FC236}">
                <a16:creationId xmlns:a16="http://schemas.microsoft.com/office/drawing/2014/main" id="{A0CF61AD-DF67-4E9F-9ED3-07CEF1D8EB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759452-E22A-684B-BDE5-6A6235D762CC}"/>
              </a:ext>
            </a:extLst>
          </p:cNvPr>
          <p:cNvSpPr>
            <a:spLocks noGrp="1"/>
          </p:cNvSpPr>
          <p:nvPr>
            <p:ph type="title"/>
          </p:nvPr>
        </p:nvSpPr>
        <p:spPr>
          <a:xfrm>
            <a:off x="838200" y="365125"/>
            <a:ext cx="10515600" cy="1325563"/>
          </a:xfrm>
        </p:spPr>
        <p:txBody>
          <a:bodyPr/>
          <a:lstStyle/>
          <a:p>
            <a:r>
              <a:rPr lang="en-GB" dirty="0"/>
              <a:t>Exercise/challenge 4:</a:t>
            </a:r>
          </a:p>
        </p:txBody>
      </p:sp>
    </p:spTree>
    <p:extLst>
      <p:ext uri="{BB962C8B-B14F-4D97-AF65-F5344CB8AC3E}">
        <p14:creationId xmlns:p14="http://schemas.microsoft.com/office/powerpoint/2010/main" val="3805015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 a public protocol and retain its provenance</a:t>
            </a:r>
          </a:p>
        </p:txBody>
      </p:sp>
      <p:pic>
        <p:nvPicPr>
          <p:cNvPr id="2050" name="Picture 2" descr="Facebook">
            <a:extLst>
              <a:ext uri="{FF2B5EF4-FFF2-40B4-BE49-F238E27FC236}">
                <a16:creationId xmlns:a16="http://schemas.microsoft.com/office/drawing/2014/main" id="{546980F1-2250-4514-8C3B-61BD9663CC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1525" y="3789363"/>
            <a:ext cx="3028950" cy="151447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50F8DFF8-5FF1-774A-B109-C31B4BCC6D22}"/>
              </a:ext>
            </a:extLst>
          </p:cNvPr>
          <p:cNvSpPr>
            <a:spLocks noGrp="1"/>
          </p:cNvSpPr>
          <p:nvPr>
            <p:ph type="title"/>
          </p:nvPr>
        </p:nvSpPr>
        <p:spPr>
          <a:xfrm>
            <a:off x="838200" y="365125"/>
            <a:ext cx="10515600" cy="1325563"/>
          </a:xfrm>
        </p:spPr>
        <p:txBody>
          <a:bodyPr/>
          <a:lstStyle/>
          <a:p>
            <a:r>
              <a:rPr lang="en-GB" dirty="0"/>
              <a:t>Exercise/challenge 5:</a:t>
            </a:r>
          </a:p>
        </p:txBody>
      </p:sp>
    </p:spTree>
    <p:extLst>
      <p:ext uri="{BB962C8B-B14F-4D97-AF65-F5344CB8AC3E}">
        <p14:creationId xmlns:p14="http://schemas.microsoft.com/office/powerpoint/2010/main" val="2975646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6E26D-1ABC-45D4-867F-F59C0786DF60}"/>
              </a:ext>
            </a:extLst>
          </p:cNvPr>
          <p:cNvSpPr txBox="1"/>
          <p:nvPr/>
        </p:nvSpPr>
        <p:spPr>
          <a:xfrm>
            <a:off x="323500" y="911462"/>
            <a:ext cx="11544999" cy="4758354"/>
          </a:xfrm>
          <a:prstGeom prst="rect">
            <a:avLst/>
          </a:prstGeom>
          <a:noFill/>
        </p:spPr>
        <p:txBody>
          <a:bodyPr wrap="square">
            <a:spAutoFit/>
          </a:bodyPr>
          <a:lstStyle/>
          <a:p>
            <a:pPr algn="l"/>
            <a:r>
              <a:rPr lang="en-GB" b="0" i="0" dirty="0">
                <a:solidFill>
                  <a:srgbClr val="333333"/>
                </a:solidFill>
                <a:effectLst/>
              </a:rPr>
              <a:t>There are more than a 100 platforms that provide services to host electronic lab notebooks or protocols, therefore it can seem quite daunting trying to find the right platform. There is some advice we can offer when looking for the right service.</a:t>
            </a:r>
          </a:p>
          <a:p>
            <a:pPr marL="285750" indent="-285750" algn="l">
              <a:lnSpc>
                <a:spcPct val="150000"/>
              </a:lnSpc>
              <a:buFont typeface="Arial" panose="020B0604020202020204" pitchFamily="34" charset="0"/>
              <a:buChar char="•"/>
            </a:pPr>
            <a:r>
              <a:rPr lang="en-GB" b="0" i="0" dirty="0">
                <a:solidFill>
                  <a:srgbClr val="333333"/>
                </a:solidFill>
                <a:effectLst/>
              </a:rPr>
              <a:t>Compliance with departmental, institutional, and other regulatory and legal requirements (including where data is geographically located, and which types of data can and cannot be stored).</a:t>
            </a:r>
          </a:p>
          <a:p>
            <a:pPr marL="285750" indent="-285750" algn="l">
              <a:lnSpc>
                <a:spcPct val="150000"/>
              </a:lnSpc>
              <a:buFont typeface="Arial" panose="020B0604020202020204" pitchFamily="34" charset="0"/>
              <a:buChar char="•"/>
            </a:pPr>
            <a:r>
              <a:rPr lang="en-GB" b="0" i="0" dirty="0">
                <a:solidFill>
                  <a:srgbClr val="333333"/>
                </a:solidFill>
                <a:effectLst/>
              </a:rPr>
              <a:t>Price (is it free?), check if your institution has a subscription to any.</a:t>
            </a:r>
          </a:p>
          <a:p>
            <a:pPr marL="285750" indent="-285750" algn="l">
              <a:lnSpc>
                <a:spcPct val="150000"/>
              </a:lnSpc>
              <a:buFont typeface="Arial" panose="020B0604020202020204" pitchFamily="34" charset="0"/>
              <a:buChar char="•"/>
            </a:pPr>
            <a:r>
              <a:rPr lang="en-GB" b="0" i="0" dirty="0">
                <a:solidFill>
                  <a:srgbClr val="333333"/>
                </a:solidFill>
                <a:effectLst/>
              </a:rPr>
              <a:t>Maturity of the ELN (is it a brand new ELN, or has it been established for a while now, i.e. is there a risk of the ELN disappearing &amp; data being lost?).</a:t>
            </a:r>
          </a:p>
          <a:p>
            <a:pPr marL="285750" indent="-285750" algn="l">
              <a:lnSpc>
                <a:spcPct val="150000"/>
              </a:lnSpc>
              <a:buFont typeface="Arial" panose="020B0604020202020204" pitchFamily="34" charset="0"/>
              <a:buChar char="•"/>
            </a:pPr>
            <a:r>
              <a:rPr lang="en-GB" b="0" i="0" dirty="0">
                <a:solidFill>
                  <a:srgbClr val="333333"/>
                </a:solidFill>
                <a:effectLst/>
              </a:rPr>
              <a:t>Sharing &amp; exporting capabilities, experience of colleagues, availability of support, integration with other relevant platforms (e.g. </a:t>
            </a:r>
            <a:r>
              <a:rPr lang="en-GB" b="0" i="0" dirty="0" err="1">
                <a:solidFill>
                  <a:srgbClr val="333333"/>
                </a:solidFill>
                <a:effectLst/>
              </a:rPr>
              <a:t>dropbox</a:t>
            </a:r>
            <a:r>
              <a:rPr lang="en-GB" b="0" i="0" dirty="0">
                <a:solidFill>
                  <a:srgbClr val="333333"/>
                </a:solidFill>
                <a:effectLst/>
              </a:rPr>
              <a:t>), and the potential for use with mobile devices if required?</a:t>
            </a:r>
          </a:p>
          <a:p>
            <a:pPr marL="285750" indent="-285750" algn="l">
              <a:lnSpc>
                <a:spcPct val="150000"/>
              </a:lnSpc>
              <a:buFont typeface="Arial" panose="020B0604020202020204" pitchFamily="34" charset="0"/>
              <a:buChar char="•"/>
            </a:pPr>
            <a:r>
              <a:rPr lang="en-GB" b="0" i="0" dirty="0">
                <a:solidFill>
                  <a:srgbClr val="333333"/>
                </a:solidFill>
                <a:effectLst/>
              </a:rPr>
              <a:t>What is the user interface like? Does it feel intuitive or does it take you days to find what you are looking for?</a:t>
            </a:r>
          </a:p>
          <a:p>
            <a:pPr marL="285750" indent="-285750" algn="l">
              <a:lnSpc>
                <a:spcPct val="150000"/>
              </a:lnSpc>
              <a:buFont typeface="Arial" panose="020B0604020202020204" pitchFamily="34" charset="0"/>
              <a:buChar char="•"/>
            </a:pPr>
            <a:r>
              <a:rPr lang="en-GB" b="0" i="0" dirty="0">
                <a:solidFill>
                  <a:srgbClr val="333333"/>
                </a:solidFill>
                <a:effectLst/>
              </a:rPr>
              <a:t>Check for operating system compatibility and real time collaboration.</a:t>
            </a:r>
          </a:p>
          <a:p>
            <a:pPr marL="285750" indent="-285750" algn="l">
              <a:lnSpc>
                <a:spcPct val="150000"/>
              </a:lnSpc>
              <a:buFont typeface="Arial" panose="020B0604020202020204" pitchFamily="34" charset="0"/>
              <a:buChar char="•"/>
            </a:pPr>
            <a:r>
              <a:rPr lang="en-GB" b="0" i="0" dirty="0">
                <a:solidFill>
                  <a:srgbClr val="333333"/>
                </a:solidFill>
                <a:effectLst/>
              </a:rPr>
              <a:t>Preferably it should be Open Source.</a:t>
            </a:r>
          </a:p>
        </p:txBody>
      </p:sp>
      <p:sp>
        <p:nvSpPr>
          <p:cNvPr id="7" name="TextBox 6">
            <a:extLst>
              <a:ext uri="{FF2B5EF4-FFF2-40B4-BE49-F238E27FC236}">
                <a16:creationId xmlns:a16="http://schemas.microsoft.com/office/drawing/2014/main" id="{E0C73924-C345-41E5-BA11-276CCF814964}"/>
              </a:ext>
            </a:extLst>
          </p:cNvPr>
          <p:cNvSpPr txBox="1"/>
          <p:nvPr/>
        </p:nvSpPr>
        <p:spPr>
          <a:xfrm>
            <a:off x="493614" y="5821824"/>
            <a:ext cx="10764000" cy="646331"/>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The BioRDM team has put together a summary of most used </a:t>
            </a:r>
            <a:r>
              <a:rPr lang="en-GB" b="0" i="0" u="none" strike="noStrike" dirty="0">
                <a:solidFill>
                  <a:srgbClr val="196EBD"/>
                </a:solidFill>
                <a:effectLst/>
                <a:hlinkClick r:id="rId2"/>
              </a:rPr>
              <a:t>ELNs on the University of Edinburgh Wiki</a:t>
            </a:r>
            <a:r>
              <a:rPr lang="en-GB" b="0" i="0" dirty="0">
                <a:solidFill>
                  <a:srgbClr val="333333"/>
                </a:solidFill>
                <a:effectLst/>
              </a:rPr>
              <a:t> where they test-ran a handful of ELNs for you so you can make a more informed choice.</a:t>
            </a:r>
            <a:endParaRPr lang="en-GB" dirty="0"/>
          </a:p>
        </p:txBody>
      </p:sp>
      <p:sp>
        <p:nvSpPr>
          <p:cNvPr id="8" name="Title 1">
            <a:extLst>
              <a:ext uri="{FF2B5EF4-FFF2-40B4-BE49-F238E27FC236}">
                <a16:creationId xmlns:a16="http://schemas.microsoft.com/office/drawing/2014/main" id="{5015AAF1-BEC9-AC44-B0F9-49DFA85DDD38}"/>
              </a:ext>
            </a:extLst>
          </p:cNvPr>
          <p:cNvSpPr>
            <a:spLocks noGrp="1"/>
          </p:cNvSpPr>
          <p:nvPr>
            <p:ph type="title"/>
          </p:nvPr>
        </p:nvSpPr>
        <p:spPr>
          <a:xfrm>
            <a:off x="838199" y="-137379"/>
            <a:ext cx="10515600" cy="1325563"/>
          </a:xfrm>
        </p:spPr>
        <p:txBody>
          <a:bodyPr/>
          <a:lstStyle/>
          <a:p>
            <a:r>
              <a:rPr lang="en-GB" dirty="0"/>
              <a:t>How to chose the right platform?</a:t>
            </a:r>
          </a:p>
        </p:txBody>
      </p:sp>
    </p:spTree>
    <p:extLst>
      <p:ext uri="{BB962C8B-B14F-4D97-AF65-F5344CB8AC3E}">
        <p14:creationId xmlns:p14="http://schemas.microsoft.com/office/powerpoint/2010/main" val="397754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Do you use an ELN? Which one? What features do you like?</a:t>
            </a:r>
          </a:p>
        </p:txBody>
      </p:sp>
      <p:sp>
        <p:nvSpPr>
          <p:cNvPr id="6" name="Title 1">
            <a:extLst>
              <a:ext uri="{FF2B5EF4-FFF2-40B4-BE49-F238E27FC236}">
                <a16:creationId xmlns:a16="http://schemas.microsoft.com/office/drawing/2014/main" id="{49CB81C3-68D4-1444-97B4-A9E9D5ABEB70}"/>
              </a:ext>
            </a:extLst>
          </p:cNvPr>
          <p:cNvSpPr>
            <a:spLocks noGrp="1"/>
          </p:cNvSpPr>
          <p:nvPr>
            <p:ph type="title"/>
          </p:nvPr>
        </p:nvSpPr>
        <p:spPr>
          <a:xfrm>
            <a:off x="838200" y="365125"/>
            <a:ext cx="10515600" cy="1325563"/>
          </a:xfrm>
        </p:spPr>
        <p:txBody>
          <a:bodyPr/>
          <a:lstStyle/>
          <a:p>
            <a:r>
              <a:rPr lang="en-GB" dirty="0"/>
              <a:t>Exercise/challenge 6:</a:t>
            </a:r>
          </a:p>
        </p:txBody>
      </p:sp>
    </p:spTree>
    <p:extLst>
      <p:ext uri="{BB962C8B-B14F-4D97-AF65-F5344CB8AC3E}">
        <p14:creationId xmlns:p14="http://schemas.microsoft.com/office/powerpoint/2010/main" val="4169042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8565959-91AC-416B-8E5F-D550B9E166C9}"/>
              </a:ext>
            </a:extLst>
          </p:cNvPr>
          <p:cNvSpPr txBox="1"/>
          <p:nvPr/>
        </p:nvSpPr>
        <p:spPr>
          <a:xfrm>
            <a:off x="838200" y="1845255"/>
            <a:ext cx="9982470" cy="235295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sz="2000" b="0" i="0" dirty="0">
                <a:solidFill>
                  <a:srgbClr val="0070C0"/>
                </a:solidFill>
                <a:effectLst/>
              </a:rPr>
              <a:t>Accessibility of your protocols online allows to share them with collaborators who need them for a publication and a DOI of said protocols allows to cite them with credibility. </a:t>
            </a:r>
            <a:endParaRPr lang="en-GB" sz="2000" dirty="0">
              <a:solidFill>
                <a:srgbClr val="0070C0"/>
              </a:solidFill>
            </a:endParaRPr>
          </a:p>
          <a:p>
            <a:pPr marL="285750" indent="-285750">
              <a:lnSpc>
                <a:spcPct val="150000"/>
              </a:lnSpc>
              <a:buFont typeface="Arial" panose="020B0604020202020204" pitchFamily="34" charset="0"/>
              <a:buChar char="•"/>
            </a:pPr>
            <a:endParaRPr lang="en-GB" sz="2000" b="0" i="0" dirty="0">
              <a:solidFill>
                <a:srgbClr val="0070C0"/>
              </a:solidFill>
              <a:effectLst/>
            </a:endParaRPr>
          </a:p>
          <a:p>
            <a:pPr marL="285750" indent="-285750">
              <a:lnSpc>
                <a:spcPct val="150000"/>
              </a:lnSpc>
              <a:buFont typeface="Arial" panose="020B0604020202020204" pitchFamily="34" charset="0"/>
              <a:buChar char="•"/>
            </a:pPr>
            <a:r>
              <a:rPr lang="en-GB" sz="2000" b="0" i="0" dirty="0">
                <a:solidFill>
                  <a:srgbClr val="0070C0"/>
                </a:solidFill>
                <a:effectLst/>
              </a:rPr>
              <a:t>Electronic lab records allow for easier re-usability and access of your data across multiple platforms. Changes in your records can be traced back, therefore giving accountability.</a:t>
            </a:r>
            <a:endParaRPr lang="en-GB" sz="2000" dirty="0">
              <a:solidFill>
                <a:srgbClr val="0070C0"/>
              </a:solidFill>
            </a:endParaRPr>
          </a:p>
        </p:txBody>
      </p:sp>
      <p:sp>
        <p:nvSpPr>
          <p:cNvPr id="15" name="Title 1">
            <a:extLst>
              <a:ext uri="{FF2B5EF4-FFF2-40B4-BE49-F238E27FC236}">
                <a16:creationId xmlns:a16="http://schemas.microsoft.com/office/drawing/2014/main" id="{B2E11ABB-AAED-E843-B2F2-934CE056A8A0}"/>
              </a:ext>
            </a:extLst>
          </p:cNvPr>
          <p:cNvSpPr>
            <a:spLocks noGrp="1"/>
          </p:cNvSpPr>
          <p:nvPr>
            <p:ph type="title"/>
          </p:nvPr>
        </p:nvSpPr>
        <p:spPr>
          <a:xfrm>
            <a:off x="838200" y="365125"/>
            <a:ext cx="10515600" cy="1325563"/>
          </a:xfrm>
        </p:spPr>
        <p:txBody>
          <a:bodyPr/>
          <a:lstStyle/>
          <a:p>
            <a:r>
              <a:rPr lang="en-GB" dirty="0"/>
              <a:t>How does good record keeping help us get FAIR ready?</a:t>
            </a:r>
          </a:p>
        </p:txBody>
      </p:sp>
    </p:spTree>
    <p:extLst>
      <p:ext uri="{BB962C8B-B14F-4D97-AF65-F5344CB8AC3E}">
        <p14:creationId xmlns:p14="http://schemas.microsoft.com/office/powerpoint/2010/main" val="39469355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186E0-B0CC-4664-8D5D-FE79BD5CB56F}"/>
              </a:ext>
            </a:extLst>
          </p:cNvPr>
          <p:cNvSpPr>
            <a:spLocks noGrp="1"/>
          </p:cNvSpPr>
          <p:nvPr>
            <p:ph type="title"/>
          </p:nvPr>
        </p:nvSpPr>
        <p:spPr>
          <a:xfrm>
            <a:off x="965199" y="851517"/>
            <a:ext cx="5130795" cy="1461778"/>
          </a:xfrm>
        </p:spPr>
        <p:txBody>
          <a:bodyPr>
            <a:normAutofit/>
          </a:bodyPr>
          <a:lstStyle/>
          <a:p>
            <a:r>
              <a:rPr lang="en-GB" sz="4000" dirty="0"/>
              <a:t>Record Keeping Quiz</a:t>
            </a:r>
          </a:p>
        </p:txBody>
      </p:sp>
      <p:pic>
        <p:nvPicPr>
          <p:cNvPr id="5" name="Graphic 4" descr="Questions with solid fill">
            <a:extLst>
              <a:ext uri="{FF2B5EF4-FFF2-40B4-BE49-F238E27FC236}">
                <a16:creationId xmlns:a16="http://schemas.microsoft.com/office/drawing/2014/main" id="{02CE7069-253F-AF44-8C83-23BBE5DB172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5330" y="2105470"/>
            <a:ext cx="3217333" cy="3217333"/>
          </a:xfrm>
          <a:prstGeom prst="rect">
            <a:avLst/>
          </a:prstGeom>
        </p:spPr>
      </p:pic>
    </p:spTree>
    <p:extLst>
      <p:ext uri="{BB962C8B-B14F-4D97-AF65-F5344CB8AC3E}">
        <p14:creationId xmlns:p14="http://schemas.microsoft.com/office/powerpoint/2010/main" val="1110405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1C4547-956D-4711-A29A-436B0F515E7A}"/>
              </a:ext>
            </a:extLst>
          </p:cNvPr>
          <p:cNvSpPr txBox="1"/>
          <p:nvPr/>
        </p:nvSpPr>
        <p:spPr>
          <a:xfrm>
            <a:off x="191199" y="284955"/>
            <a:ext cx="11385608" cy="646331"/>
          </a:xfrm>
          <a:prstGeom prst="rect">
            <a:avLst/>
          </a:prstGeom>
          <a:noFill/>
        </p:spPr>
        <p:txBody>
          <a:bodyPr wrap="square">
            <a:spAutoFit/>
          </a:bodyPr>
          <a:lstStyle/>
          <a:p>
            <a:r>
              <a:rPr lang="en-GB" b="0" i="0" dirty="0">
                <a:solidFill>
                  <a:srgbClr val="0070C0"/>
                </a:solidFill>
                <a:effectLst/>
                <a:latin typeface="Ubuntu"/>
              </a:rPr>
              <a:t>Before we start this session on good record keeping, it might be a good idea to make ourselves a cup of tea. </a:t>
            </a:r>
          </a:p>
          <a:p>
            <a:endParaRPr lang="en-GB" dirty="0">
              <a:solidFill>
                <a:srgbClr val="0070C0"/>
              </a:solidFill>
              <a:latin typeface="Ubuntu"/>
            </a:endParaRPr>
          </a:p>
        </p:txBody>
      </p:sp>
      <p:pic>
        <p:nvPicPr>
          <p:cNvPr id="6" name="Picture 5">
            <a:extLst>
              <a:ext uri="{FF2B5EF4-FFF2-40B4-BE49-F238E27FC236}">
                <a16:creationId xmlns:a16="http://schemas.microsoft.com/office/drawing/2014/main" id="{CD158789-D92B-4BEB-8517-C893D657B130}"/>
              </a:ext>
            </a:extLst>
          </p:cNvPr>
          <p:cNvPicPr>
            <a:picLocks noChangeAspect="1"/>
          </p:cNvPicPr>
          <p:nvPr/>
        </p:nvPicPr>
        <p:blipFill>
          <a:blip r:embed="rId2"/>
          <a:stretch>
            <a:fillRect/>
          </a:stretch>
        </p:blipFill>
        <p:spPr>
          <a:xfrm>
            <a:off x="5007366" y="787000"/>
            <a:ext cx="5554373" cy="5693767"/>
          </a:xfrm>
          <a:prstGeom prst="rect">
            <a:avLst/>
          </a:prstGeom>
        </p:spPr>
      </p:pic>
      <p:sp>
        <p:nvSpPr>
          <p:cNvPr id="8" name="TextBox 7">
            <a:extLst>
              <a:ext uri="{FF2B5EF4-FFF2-40B4-BE49-F238E27FC236}">
                <a16:creationId xmlns:a16="http://schemas.microsoft.com/office/drawing/2014/main" id="{0B6B44D4-80E0-49F0-8DC4-0E1512180A5C}"/>
              </a:ext>
            </a:extLst>
          </p:cNvPr>
          <p:cNvSpPr txBox="1"/>
          <p:nvPr/>
        </p:nvSpPr>
        <p:spPr>
          <a:xfrm>
            <a:off x="379602" y="2193600"/>
            <a:ext cx="3495681" cy="923330"/>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r>
              <a:rPr lang="en-GB" b="0" i="0" dirty="0">
                <a:solidFill>
                  <a:srgbClr val="333333"/>
                </a:solidFill>
                <a:effectLst/>
                <a:latin typeface="Ubuntu"/>
              </a:rPr>
              <a:t>Here’s a peer-reviewed protocol</a:t>
            </a:r>
          </a:p>
          <a:p>
            <a:pPr algn="ctr"/>
            <a:r>
              <a:rPr lang="en-GB" b="0" i="0" dirty="0">
                <a:solidFill>
                  <a:srgbClr val="333333"/>
                </a:solidFill>
                <a:effectLst/>
                <a:latin typeface="Ubuntu"/>
              </a:rPr>
              <a:t>for making tea</a:t>
            </a:r>
            <a:endParaRPr lang="en-GB" dirty="0"/>
          </a:p>
        </p:txBody>
      </p:sp>
      <p:sp>
        <p:nvSpPr>
          <p:cNvPr id="9" name="Arrow: Right 8">
            <a:extLst>
              <a:ext uri="{FF2B5EF4-FFF2-40B4-BE49-F238E27FC236}">
                <a16:creationId xmlns:a16="http://schemas.microsoft.com/office/drawing/2014/main" id="{CB2144CE-B641-44C8-B5B0-EAD4D84EDCA4}"/>
              </a:ext>
            </a:extLst>
          </p:cNvPr>
          <p:cNvSpPr/>
          <p:nvPr/>
        </p:nvSpPr>
        <p:spPr>
          <a:xfrm>
            <a:off x="3875283" y="2441139"/>
            <a:ext cx="830510" cy="444887"/>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A21C2D1A-18B4-4E57-AEAE-F6F94593C916}"/>
              </a:ext>
            </a:extLst>
          </p:cNvPr>
          <p:cNvSpPr txBox="1"/>
          <p:nvPr/>
        </p:nvSpPr>
        <p:spPr>
          <a:xfrm>
            <a:off x="7499758" y="6480767"/>
            <a:ext cx="3061981" cy="276999"/>
          </a:xfrm>
          <a:prstGeom prst="rect">
            <a:avLst/>
          </a:prstGeom>
          <a:noFill/>
        </p:spPr>
        <p:txBody>
          <a:bodyPr wrap="square">
            <a:spAutoFit/>
          </a:bodyPr>
          <a:lstStyle/>
          <a:p>
            <a:r>
              <a:rPr lang="en-GB" sz="1200" b="0" i="1" dirty="0">
                <a:solidFill>
                  <a:srgbClr val="333333"/>
                </a:solidFill>
                <a:effectLst/>
                <a:latin typeface="Ubuntu"/>
              </a:rPr>
              <a:t>Figure credits: Dr Ines Boehm and Ben Thomas</a:t>
            </a:r>
            <a:endParaRPr lang="en-GB" sz="1200" dirty="0"/>
          </a:p>
        </p:txBody>
      </p:sp>
      <p:sp>
        <p:nvSpPr>
          <p:cNvPr id="2" name="TextBox 1">
            <a:extLst>
              <a:ext uri="{FF2B5EF4-FFF2-40B4-BE49-F238E27FC236}">
                <a16:creationId xmlns:a16="http://schemas.microsoft.com/office/drawing/2014/main" id="{0DE74339-F2E7-42C7-BEB4-1883F2A34B08}"/>
              </a:ext>
            </a:extLst>
          </p:cNvPr>
          <p:cNvSpPr txBox="1"/>
          <p:nvPr/>
        </p:nvSpPr>
        <p:spPr>
          <a:xfrm>
            <a:off x="409736" y="4271163"/>
            <a:ext cx="4233913" cy="1569660"/>
          </a:xfrm>
          <a:prstGeom prst="rect">
            <a:avLst/>
          </a:prstGeom>
          <a:solidFill>
            <a:schemeClr val="accent5">
              <a:lumMod val="20000"/>
              <a:lumOff val="80000"/>
            </a:schemeClr>
          </a:solidFill>
        </p:spPr>
        <p:txBody>
          <a:bodyPr wrap="square" rtlCol="0">
            <a:spAutoFit/>
          </a:bodyPr>
          <a:lstStyle/>
          <a:p>
            <a:pPr algn="ctr"/>
            <a:r>
              <a:rPr lang="en-GB" sz="2400" dirty="0"/>
              <a:t>Once you have your tea, remember to </a:t>
            </a:r>
            <a:r>
              <a:rPr lang="en-GB" sz="2400" b="1" dirty="0"/>
              <a:t>sign up for your </a:t>
            </a:r>
            <a:r>
              <a:rPr lang="en-GB" sz="2400" b="1" dirty="0" err="1">
                <a:solidFill>
                  <a:srgbClr val="0070C0"/>
                </a:solidFill>
              </a:rPr>
              <a:t>benchling</a:t>
            </a:r>
            <a:r>
              <a:rPr lang="en-GB" sz="2400" b="1" dirty="0"/>
              <a:t> and </a:t>
            </a:r>
            <a:r>
              <a:rPr lang="en-GB" sz="2400" b="1" dirty="0">
                <a:solidFill>
                  <a:srgbClr val="0070C0"/>
                </a:solidFill>
              </a:rPr>
              <a:t>protocols.io </a:t>
            </a:r>
            <a:r>
              <a:rPr lang="en-GB" sz="2400" b="1" dirty="0"/>
              <a:t>accounts </a:t>
            </a:r>
            <a:r>
              <a:rPr lang="en-GB" sz="2400" dirty="0"/>
              <a:t>(links on the pad)</a:t>
            </a:r>
          </a:p>
        </p:txBody>
      </p:sp>
    </p:spTree>
    <p:extLst>
      <p:ext uri="{BB962C8B-B14F-4D97-AF65-F5344CB8AC3E}">
        <p14:creationId xmlns:p14="http://schemas.microsoft.com/office/powerpoint/2010/main" val="2847453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Differences between analogue and digital record keeping</a:t>
            </a:r>
          </a:p>
        </p:txBody>
      </p:sp>
      <p:pic>
        <p:nvPicPr>
          <p:cNvPr id="6" name="Picture 2" descr="Ed_DaSH">
            <a:extLst>
              <a:ext uri="{FF2B5EF4-FFF2-40B4-BE49-F238E27FC236}">
                <a16:creationId xmlns:a16="http://schemas.microsoft.com/office/drawing/2014/main" id="{6F3CF586-06D2-46C3-A4A3-130E31C4A1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0D873B0-C0B1-B043-B32E-51CE077BBB71}"/>
              </a:ext>
            </a:extLst>
          </p:cNvPr>
          <p:cNvSpPr>
            <a:spLocks noGrp="1"/>
          </p:cNvSpPr>
          <p:nvPr>
            <p:ph type="title"/>
          </p:nvPr>
        </p:nvSpPr>
        <p:spPr/>
        <p:txBody>
          <a:bodyPr/>
          <a:lstStyle/>
          <a:p>
            <a:r>
              <a:rPr lang="en-GB" dirty="0"/>
              <a:t>Exercise/challenge 1</a:t>
            </a:r>
          </a:p>
        </p:txBody>
      </p:sp>
    </p:spTree>
    <p:extLst>
      <p:ext uri="{BB962C8B-B14F-4D97-AF65-F5344CB8AC3E}">
        <p14:creationId xmlns:p14="http://schemas.microsoft.com/office/powerpoint/2010/main" val="4286087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36F0BE7-4576-4B4E-B8ED-E714F4DDF87D}"/>
              </a:ext>
            </a:extLst>
          </p:cNvPr>
          <p:cNvSpPr txBox="1"/>
          <p:nvPr/>
        </p:nvSpPr>
        <p:spPr>
          <a:xfrm>
            <a:off x="617621" y="315000"/>
            <a:ext cx="11333748" cy="6228000"/>
          </a:xfrm>
          <a:prstGeom prst="rect">
            <a:avLst/>
          </a:prstGeom>
          <a:noFill/>
        </p:spPr>
        <p:txBody>
          <a:bodyPr wrap="square" numCol="2">
            <a:spAutoFit/>
          </a:bodyPr>
          <a:lstStyle/>
          <a:p>
            <a:pPr algn="l"/>
            <a:r>
              <a:rPr lang="en-GB" sz="2000" b="1" i="0" dirty="0">
                <a:solidFill>
                  <a:srgbClr val="333333"/>
                </a:solidFill>
                <a:effectLst/>
                <a:latin typeface="Ubuntu"/>
              </a:rPr>
              <a:t>Advantages of traditional </a:t>
            </a:r>
            <a:r>
              <a:rPr lang="en-GB" sz="2000" b="1" i="0" dirty="0" err="1">
                <a:solidFill>
                  <a:srgbClr val="333333"/>
                </a:solidFill>
                <a:effectLst/>
                <a:latin typeface="Ubuntu"/>
              </a:rPr>
              <a:t>analog</a:t>
            </a:r>
            <a:r>
              <a:rPr lang="en-GB" sz="2000" b="1" i="0" dirty="0">
                <a:solidFill>
                  <a:srgbClr val="333333"/>
                </a:solidFill>
                <a:effectLst/>
                <a:latin typeface="Ubuntu"/>
              </a:rPr>
              <a:t>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Ability to directly draw on your records</a:t>
            </a:r>
          </a:p>
          <a:p>
            <a:pPr algn="l">
              <a:buFont typeface="Arial" panose="020B0604020202020204" pitchFamily="34" charset="0"/>
              <a:buChar char="•"/>
            </a:pPr>
            <a:r>
              <a:rPr lang="en-GB" sz="2000" b="0" i="0" dirty="0">
                <a:solidFill>
                  <a:srgbClr val="333333"/>
                </a:solidFill>
                <a:effectLst/>
                <a:latin typeface="Ubuntu"/>
              </a:rPr>
              <a:t>works regardless of internet/power access</a:t>
            </a:r>
          </a:p>
          <a:p>
            <a:pPr algn="l"/>
            <a:endParaRPr lang="en-GB" sz="2000" b="0" i="0" dirty="0">
              <a:solidFill>
                <a:srgbClr val="333333"/>
              </a:solidFill>
              <a:effectLst/>
              <a:latin typeface="Ubuntu"/>
            </a:endParaRPr>
          </a:p>
          <a:p>
            <a:pPr algn="l"/>
            <a:r>
              <a:rPr lang="en-GB" sz="2000" b="1" i="0" dirty="0">
                <a:solidFill>
                  <a:srgbClr val="333333"/>
                </a:solidFill>
                <a:effectLst/>
                <a:latin typeface="Ubuntu"/>
              </a:rPr>
              <a:t>Disadvantages of traditional </a:t>
            </a:r>
            <a:r>
              <a:rPr lang="en-GB" sz="2000" b="1" i="0" dirty="0" err="1">
                <a:solidFill>
                  <a:srgbClr val="333333"/>
                </a:solidFill>
                <a:effectLst/>
                <a:latin typeface="Ubuntu"/>
              </a:rPr>
              <a:t>analog</a:t>
            </a:r>
            <a:r>
              <a:rPr lang="en-GB" sz="2000" b="1" i="0" dirty="0">
                <a:solidFill>
                  <a:srgbClr val="333333"/>
                </a:solidFill>
                <a:effectLst/>
                <a:latin typeface="Ubuntu"/>
              </a:rPr>
              <a:t>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can be lost and/or damaged (not Findable or Accessible)</a:t>
            </a:r>
          </a:p>
          <a:p>
            <a:pPr algn="l">
              <a:buFont typeface="Arial" panose="020B0604020202020204" pitchFamily="34" charset="0"/>
              <a:buChar char="•"/>
            </a:pPr>
            <a:r>
              <a:rPr lang="en-GB" sz="2000" b="0" i="0" dirty="0">
                <a:solidFill>
                  <a:srgbClr val="333333"/>
                </a:solidFill>
                <a:effectLst/>
                <a:latin typeface="Ubuntu"/>
              </a:rPr>
              <a:t>only in one location at any time (not Findable or Accessible)</a:t>
            </a:r>
          </a:p>
          <a:p>
            <a:pPr algn="l">
              <a:buFont typeface="Arial" panose="020B0604020202020204" pitchFamily="34" charset="0"/>
              <a:buChar char="•"/>
            </a:pPr>
            <a:r>
              <a:rPr lang="en-GB" sz="2000" b="0" i="0" dirty="0">
                <a:solidFill>
                  <a:srgbClr val="333333"/>
                </a:solidFill>
                <a:effectLst/>
                <a:latin typeface="Ubuntu"/>
              </a:rPr>
              <a:t>handwriting can make it less intelligible</a:t>
            </a:r>
          </a:p>
          <a:p>
            <a:pPr algn="l">
              <a:buFont typeface="Arial" panose="020B0604020202020204" pitchFamily="34" charset="0"/>
              <a:buChar char="•"/>
            </a:pPr>
            <a:r>
              <a:rPr lang="en-GB" sz="2000" b="0" i="0" dirty="0">
                <a:solidFill>
                  <a:srgbClr val="333333"/>
                </a:solidFill>
                <a:effectLst/>
                <a:latin typeface="Ubuntu"/>
              </a:rPr>
              <a:t>harder to edit/move elements around smoothly (not Interoperable)</a:t>
            </a:r>
          </a:p>
          <a:p>
            <a:pPr algn="l">
              <a:buFont typeface="Arial" panose="020B0604020202020204" pitchFamily="34" charset="0"/>
              <a:buChar char="•"/>
            </a:pPr>
            <a:r>
              <a:rPr lang="en-GB" sz="2000" b="0" i="0" dirty="0">
                <a:solidFill>
                  <a:srgbClr val="333333"/>
                </a:solidFill>
                <a:effectLst/>
                <a:latin typeface="Ubuntu"/>
              </a:rPr>
              <a:t>can’t store most data types (e.g. imaging data) in a useable way (not Reusable)</a:t>
            </a:r>
          </a:p>
          <a:p>
            <a:pPr algn="l">
              <a:buFont typeface="Arial" panose="020B0604020202020204" pitchFamily="34" charset="0"/>
              <a:buChar char="•"/>
            </a:pPr>
            <a:endParaRPr lang="en-GB" sz="2000" b="0" i="0" dirty="0">
              <a:solidFill>
                <a:srgbClr val="333333"/>
              </a:solidFill>
              <a:effectLst/>
              <a:latin typeface="Ubuntu"/>
            </a:endParaRPr>
          </a:p>
          <a:p>
            <a:pPr algn="l"/>
            <a:r>
              <a:rPr lang="en-GB" sz="2000" b="1" i="0" dirty="0">
                <a:solidFill>
                  <a:srgbClr val="333333"/>
                </a:solidFill>
                <a:effectLst/>
                <a:latin typeface="Ubuntu"/>
              </a:rPr>
              <a:t>Advantages of digital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can smoothly and easily move elements around to edit it</a:t>
            </a:r>
          </a:p>
          <a:p>
            <a:pPr algn="l">
              <a:buFont typeface="Arial" panose="020B0604020202020204" pitchFamily="34" charset="0"/>
              <a:buChar char="•"/>
            </a:pPr>
            <a:r>
              <a:rPr lang="en-GB" sz="2000" b="0" i="0" dirty="0">
                <a:solidFill>
                  <a:srgbClr val="333333"/>
                </a:solidFill>
                <a:effectLst/>
                <a:latin typeface="Ubuntu"/>
              </a:rPr>
              <a:t>Findable and Accessible: can be shared instantly anywhere around the world, with anyone</a:t>
            </a:r>
          </a:p>
          <a:p>
            <a:pPr algn="l">
              <a:buFont typeface="Arial" panose="020B0604020202020204" pitchFamily="34" charset="0"/>
              <a:buChar char="•"/>
            </a:pPr>
            <a:r>
              <a:rPr lang="en-GB" sz="2000" b="0" i="0" dirty="0">
                <a:solidFill>
                  <a:srgbClr val="333333"/>
                </a:solidFill>
                <a:effectLst/>
                <a:latin typeface="Ubuntu"/>
              </a:rPr>
              <a:t>Interoperable: can be easily commented on by anyone anywhere</a:t>
            </a:r>
          </a:p>
          <a:p>
            <a:pPr algn="l">
              <a:buFont typeface="Arial" panose="020B0604020202020204" pitchFamily="34" charset="0"/>
              <a:buChar char="•"/>
            </a:pPr>
            <a:r>
              <a:rPr lang="en-GB" sz="2000" b="0" i="0" dirty="0">
                <a:solidFill>
                  <a:srgbClr val="333333"/>
                </a:solidFill>
                <a:effectLst/>
                <a:latin typeface="Ubuntu"/>
              </a:rPr>
              <a:t>doesn’t take up physical space (no record rooms/folders)</a:t>
            </a:r>
          </a:p>
          <a:p>
            <a:pPr algn="l">
              <a:buFont typeface="Arial" panose="020B0604020202020204" pitchFamily="34" charset="0"/>
              <a:buChar char="•"/>
            </a:pPr>
            <a:r>
              <a:rPr lang="en-GB" sz="2000" b="0" i="0" dirty="0">
                <a:solidFill>
                  <a:srgbClr val="333333"/>
                </a:solidFill>
                <a:effectLst/>
                <a:latin typeface="Ubuntu"/>
              </a:rPr>
              <a:t>regular backups mean it won’t be lost</a:t>
            </a:r>
          </a:p>
          <a:p>
            <a:pPr algn="l">
              <a:buFont typeface="Arial" panose="020B0604020202020204" pitchFamily="34" charset="0"/>
              <a:buChar char="•"/>
            </a:pPr>
            <a:r>
              <a:rPr lang="en-GB" sz="2000" b="0" i="0" dirty="0">
                <a:solidFill>
                  <a:srgbClr val="333333"/>
                </a:solidFill>
                <a:effectLst/>
                <a:latin typeface="Ubuntu"/>
              </a:rPr>
              <a:t>Reusable: version controls mean changes can easily be tracked</a:t>
            </a:r>
          </a:p>
          <a:p>
            <a:pPr algn="l">
              <a:buFont typeface="Arial" panose="020B0604020202020204" pitchFamily="34" charset="0"/>
              <a:buChar char="•"/>
            </a:pPr>
            <a:r>
              <a:rPr lang="en-GB" sz="2000" b="0" i="0" dirty="0">
                <a:solidFill>
                  <a:srgbClr val="333333"/>
                </a:solidFill>
                <a:effectLst/>
                <a:latin typeface="Ubuntu"/>
              </a:rPr>
              <a:t>Reusable: can store protocols directly with other supporting data types (e.g. video explanations)</a:t>
            </a:r>
          </a:p>
          <a:p>
            <a:pPr algn="l">
              <a:buFont typeface="Arial" panose="020B0604020202020204" pitchFamily="34" charset="0"/>
              <a:buChar char="•"/>
            </a:pPr>
            <a:r>
              <a:rPr lang="en-GB" sz="2000" b="0" i="0" dirty="0">
                <a:solidFill>
                  <a:srgbClr val="333333"/>
                </a:solidFill>
                <a:effectLst/>
                <a:latin typeface="Ubuntu"/>
              </a:rPr>
              <a:t>can you think of more?</a:t>
            </a:r>
          </a:p>
          <a:p>
            <a:pPr algn="l"/>
            <a:endParaRPr lang="en-GB" sz="2000" b="0" i="0" dirty="0">
              <a:solidFill>
                <a:srgbClr val="333333"/>
              </a:solidFill>
              <a:effectLst/>
              <a:latin typeface="Ubuntu"/>
            </a:endParaRPr>
          </a:p>
          <a:p>
            <a:pPr algn="l"/>
            <a:r>
              <a:rPr lang="en-GB" sz="2000" b="1" i="0" dirty="0">
                <a:solidFill>
                  <a:srgbClr val="333333"/>
                </a:solidFill>
                <a:effectLst/>
                <a:latin typeface="Ubuntu"/>
              </a:rPr>
              <a:t>Disadvantages of digital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dependent on internet access and power (not Accessible)</a:t>
            </a:r>
          </a:p>
          <a:p>
            <a:pPr algn="l">
              <a:buFont typeface="Arial" panose="020B0604020202020204" pitchFamily="34" charset="0"/>
              <a:buChar char="•"/>
            </a:pPr>
            <a:r>
              <a:rPr lang="en-GB" sz="2000" b="0" i="0" dirty="0">
                <a:solidFill>
                  <a:srgbClr val="333333"/>
                </a:solidFill>
                <a:effectLst/>
                <a:latin typeface="Ubuntu"/>
              </a:rPr>
              <a:t>some digital record keeping services charge a fee</a:t>
            </a:r>
          </a:p>
          <a:p>
            <a:pPr algn="l">
              <a:buFont typeface="Arial" panose="020B0604020202020204" pitchFamily="34" charset="0"/>
              <a:buChar char="•"/>
            </a:pPr>
            <a:r>
              <a:rPr lang="en-GB" sz="2000" b="0" i="0" dirty="0">
                <a:solidFill>
                  <a:srgbClr val="333333"/>
                </a:solidFill>
                <a:effectLst/>
                <a:latin typeface="Ubuntu"/>
              </a:rPr>
              <a:t>risk of corruption if data is not backed up (either yourself or by the service used - not Reusable)</a:t>
            </a:r>
          </a:p>
        </p:txBody>
      </p:sp>
    </p:spTree>
    <p:extLst>
      <p:ext uri="{BB962C8B-B14F-4D97-AF65-F5344CB8AC3E}">
        <p14:creationId xmlns:p14="http://schemas.microsoft.com/office/powerpoint/2010/main" val="2114791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Down 12">
            <a:extLst>
              <a:ext uri="{FF2B5EF4-FFF2-40B4-BE49-F238E27FC236}">
                <a16:creationId xmlns:a16="http://schemas.microsoft.com/office/drawing/2014/main" id="{27DE9F74-5A87-4524-8E4E-D202CEAB615E}"/>
              </a:ext>
            </a:extLst>
          </p:cNvPr>
          <p:cNvSpPr/>
          <p:nvPr/>
        </p:nvSpPr>
        <p:spPr>
          <a:xfrm rot="16200000">
            <a:off x="4985869" y="214791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71B72AD-4AD5-B842-A498-45CAEB9E5A09}"/>
              </a:ext>
            </a:extLst>
          </p:cNvPr>
          <p:cNvSpPr>
            <a:spLocks noGrp="1"/>
          </p:cNvSpPr>
          <p:nvPr>
            <p:ph type="title"/>
          </p:nvPr>
        </p:nvSpPr>
        <p:spPr/>
        <p:txBody>
          <a:bodyPr>
            <a:normAutofit/>
          </a:bodyPr>
          <a:lstStyle/>
          <a:p>
            <a:r>
              <a:rPr lang="en-GB" dirty="0">
                <a:latin typeface="Ubuntu"/>
              </a:rPr>
              <a:t>Why do we need to keep good quality records?</a:t>
            </a:r>
            <a:endParaRPr lang="en-GB" dirty="0"/>
          </a:p>
        </p:txBody>
      </p:sp>
      <p:sp>
        <p:nvSpPr>
          <p:cNvPr id="5" name="Content Placeholder 4">
            <a:extLst>
              <a:ext uri="{FF2B5EF4-FFF2-40B4-BE49-F238E27FC236}">
                <a16:creationId xmlns:a16="http://schemas.microsoft.com/office/drawing/2014/main" id="{A500DD08-BE4B-FA4D-9033-4975793D422E}"/>
              </a:ext>
            </a:extLst>
          </p:cNvPr>
          <p:cNvSpPr>
            <a:spLocks noGrp="1"/>
          </p:cNvSpPr>
          <p:nvPr>
            <p:ph idx="1"/>
          </p:nvPr>
        </p:nvSpPr>
        <p:spPr>
          <a:xfrm>
            <a:off x="5986462" y="2053667"/>
            <a:ext cx="5367337" cy="4351338"/>
          </a:xfrm>
        </p:spPr>
        <p:txBody>
          <a:bodyPr>
            <a:normAutofit/>
          </a:bodyPr>
          <a:lstStyle/>
          <a:p>
            <a:pPr marL="0" indent="0">
              <a:lnSpc>
                <a:spcPct val="150000"/>
              </a:lnSpc>
              <a:buNone/>
            </a:pPr>
            <a:r>
              <a:rPr lang="en-GB" sz="2400" dirty="0"/>
              <a:t>Good record keeping ensures:</a:t>
            </a:r>
          </a:p>
          <a:p>
            <a:pPr marL="285750" indent="-285750">
              <a:lnSpc>
                <a:spcPct val="150000"/>
              </a:lnSpc>
            </a:pPr>
            <a:r>
              <a:rPr lang="en-GB" sz="2400" dirty="0"/>
              <a:t>Transparency</a:t>
            </a:r>
          </a:p>
          <a:p>
            <a:pPr marL="285750" indent="-285750">
              <a:lnSpc>
                <a:spcPct val="150000"/>
              </a:lnSpc>
            </a:pPr>
            <a:r>
              <a:rPr lang="en-GB" sz="2400" dirty="0"/>
              <a:t>Reproducibility</a:t>
            </a:r>
          </a:p>
          <a:p>
            <a:pPr marL="285750" indent="-285750">
              <a:lnSpc>
                <a:spcPct val="150000"/>
              </a:lnSpc>
            </a:pPr>
            <a:r>
              <a:rPr lang="en-GB" sz="2400" dirty="0"/>
              <a:t>Accountability</a:t>
            </a:r>
          </a:p>
          <a:p>
            <a:endParaRPr lang="en-GB" sz="2400" dirty="0"/>
          </a:p>
        </p:txBody>
      </p:sp>
      <p:sp>
        <p:nvSpPr>
          <p:cNvPr id="4" name="Rectangle 3">
            <a:extLst>
              <a:ext uri="{FF2B5EF4-FFF2-40B4-BE49-F238E27FC236}">
                <a16:creationId xmlns:a16="http://schemas.microsoft.com/office/drawing/2014/main" id="{B41A24B5-499C-A44E-B11A-87DD42C6AD4D}"/>
              </a:ext>
            </a:extLst>
          </p:cNvPr>
          <p:cNvSpPr/>
          <p:nvPr/>
        </p:nvSpPr>
        <p:spPr>
          <a:xfrm>
            <a:off x="1384020" y="2223414"/>
            <a:ext cx="3225563" cy="461665"/>
          </a:xfrm>
          <a:prstGeom prst="rect">
            <a:avLst/>
          </a:prstGeom>
        </p:spPr>
        <p:txBody>
          <a:bodyPr wrap="none">
            <a:spAutoFit/>
          </a:bodyPr>
          <a:lstStyle/>
          <a:p>
            <a:pPr algn="ctr"/>
            <a:r>
              <a:rPr lang="en-GB" sz="2400" b="1" dirty="0">
                <a:solidFill>
                  <a:srgbClr val="0070C0"/>
                </a:solidFill>
              </a:rPr>
              <a:t>Good scientific practice </a:t>
            </a:r>
          </a:p>
        </p:txBody>
      </p:sp>
    </p:spTree>
    <p:extLst>
      <p:ext uri="{BB962C8B-B14F-4D97-AF65-F5344CB8AC3E}">
        <p14:creationId xmlns:p14="http://schemas.microsoft.com/office/powerpoint/2010/main" val="374772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AAE130F-22A0-400B-8560-7C6F6DB6A318}"/>
              </a:ext>
            </a:extLst>
          </p:cNvPr>
          <p:cNvSpPr txBox="1"/>
          <p:nvPr/>
        </p:nvSpPr>
        <p:spPr>
          <a:xfrm>
            <a:off x="1409525" y="1866959"/>
            <a:ext cx="2147407" cy="369332"/>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FAIR record keeping</a:t>
            </a:r>
            <a:endParaRPr lang="en-GB" dirty="0"/>
          </a:p>
        </p:txBody>
      </p:sp>
      <p:sp>
        <p:nvSpPr>
          <p:cNvPr id="7" name="Arrow: Down 6">
            <a:extLst>
              <a:ext uri="{FF2B5EF4-FFF2-40B4-BE49-F238E27FC236}">
                <a16:creationId xmlns:a16="http://schemas.microsoft.com/office/drawing/2014/main" id="{74751170-EFAA-4B8F-84C2-BD00AF8A0095}"/>
              </a:ext>
            </a:extLst>
          </p:cNvPr>
          <p:cNvSpPr/>
          <p:nvPr/>
        </p:nvSpPr>
        <p:spPr>
          <a:xfrm rot="16200000">
            <a:off x="629710" y="174123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9D07E7F-B664-4EFF-9111-16987AF071BC}"/>
              </a:ext>
            </a:extLst>
          </p:cNvPr>
          <p:cNvSpPr txBox="1"/>
          <p:nvPr/>
        </p:nvSpPr>
        <p:spPr>
          <a:xfrm>
            <a:off x="1409525" y="2717437"/>
            <a:ext cx="8984435" cy="923330"/>
          </a:xfrm>
          <a:prstGeom prst="rect">
            <a:avLst/>
          </a:prstGeom>
          <a:solidFill>
            <a:schemeClr val="bg2"/>
          </a:solidFill>
          <a:ln>
            <a:solidFill>
              <a:schemeClr val="accent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In order to avoid data mismanagement and unexplained discrepancies, it is imperative to keep dated, accurate, complete and intelligible records of our experiments and the protocols we use. This means they should include enough detail for others to reproduce.</a:t>
            </a:r>
          </a:p>
        </p:txBody>
      </p:sp>
      <p:sp>
        <p:nvSpPr>
          <p:cNvPr id="10" name="Arrow: Down 9">
            <a:extLst>
              <a:ext uri="{FF2B5EF4-FFF2-40B4-BE49-F238E27FC236}">
                <a16:creationId xmlns:a16="http://schemas.microsoft.com/office/drawing/2014/main" id="{7340A17E-31D2-475A-BA2C-35AAED0AD526}"/>
              </a:ext>
            </a:extLst>
          </p:cNvPr>
          <p:cNvSpPr/>
          <p:nvPr/>
        </p:nvSpPr>
        <p:spPr>
          <a:xfrm rot="16200000">
            <a:off x="629710" y="2868708"/>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9192F00A-2C5F-48A9-B805-67228F67457B}"/>
              </a:ext>
            </a:extLst>
          </p:cNvPr>
          <p:cNvSpPr txBox="1"/>
          <p:nvPr/>
        </p:nvSpPr>
        <p:spPr>
          <a:xfrm>
            <a:off x="1409524" y="4124936"/>
            <a:ext cx="8984435" cy="369332"/>
          </a:xfrm>
          <a:prstGeom prst="rect">
            <a:avLst/>
          </a:prstGeom>
          <a:solidFill>
            <a:schemeClr val="bg2"/>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You are, legally, the one responsible for your records, not your colleague, or your PI.</a:t>
            </a:r>
          </a:p>
        </p:txBody>
      </p:sp>
      <p:sp>
        <p:nvSpPr>
          <p:cNvPr id="13" name="Arrow: Down 12">
            <a:extLst>
              <a:ext uri="{FF2B5EF4-FFF2-40B4-BE49-F238E27FC236}">
                <a16:creationId xmlns:a16="http://schemas.microsoft.com/office/drawing/2014/main" id="{0D3B298D-171F-4B6C-8C65-EC7C7194CD31}"/>
              </a:ext>
            </a:extLst>
          </p:cNvPr>
          <p:cNvSpPr/>
          <p:nvPr/>
        </p:nvSpPr>
        <p:spPr>
          <a:xfrm rot="16200000">
            <a:off x="629711" y="399618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Tree>
    <p:extLst>
      <p:ext uri="{BB962C8B-B14F-4D97-AF65-F5344CB8AC3E}">
        <p14:creationId xmlns:p14="http://schemas.microsoft.com/office/powerpoint/2010/main" val="2531220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
        <p:nvSpPr>
          <p:cNvPr id="11" name="TextBox 10">
            <a:extLst>
              <a:ext uri="{FF2B5EF4-FFF2-40B4-BE49-F238E27FC236}">
                <a16:creationId xmlns:a16="http://schemas.microsoft.com/office/drawing/2014/main" id="{4CD53E68-D5F8-584B-B2EA-F2695441BABA}"/>
              </a:ext>
            </a:extLst>
          </p:cNvPr>
          <p:cNvSpPr txBox="1"/>
          <p:nvPr/>
        </p:nvSpPr>
        <p:spPr>
          <a:xfrm>
            <a:off x="838201" y="1486772"/>
            <a:ext cx="10091738" cy="3785652"/>
          </a:xfrm>
          <a:prstGeom prst="rect">
            <a:avLst/>
          </a:prstGeom>
          <a:noFill/>
        </p:spPr>
        <p:txBody>
          <a:bodyPr wrap="square">
            <a:spAutoFit/>
          </a:bodyPr>
          <a:lstStyle/>
          <a:p>
            <a:pPr algn="just"/>
            <a:r>
              <a:rPr lang="en-GB" sz="2400" b="1" i="0" dirty="0">
                <a:solidFill>
                  <a:srgbClr val="0070C0"/>
                </a:solidFill>
                <a:effectLst/>
              </a:rPr>
              <a:t>Protocols and laboratory records need to be: </a:t>
            </a:r>
          </a:p>
          <a:p>
            <a:pPr marL="342900" indent="-342900" algn="just">
              <a:buFont typeface="Arial" panose="020B0604020202020204" pitchFamily="34" charset="0"/>
              <a:buChar char="•"/>
            </a:pPr>
            <a:r>
              <a:rPr lang="en-GB" sz="2400" b="0" i="0" dirty="0">
                <a:solidFill>
                  <a:srgbClr val="0070C0"/>
                </a:solidFill>
                <a:effectLst/>
              </a:rPr>
              <a:t>detailed </a:t>
            </a:r>
          </a:p>
          <a:p>
            <a:pPr marL="342900" indent="-342900" algn="just">
              <a:buFont typeface="Arial" panose="020B0604020202020204" pitchFamily="34" charset="0"/>
              <a:buChar char="•"/>
            </a:pPr>
            <a:r>
              <a:rPr lang="en-GB" sz="2400" b="0" i="0" dirty="0">
                <a:solidFill>
                  <a:srgbClr val="0070C0"/>
                </a:solidFill>
                <a:effectLst/>
              </a:rPr>
              <a:t>kept accurate and complete </a:t>
            </a:r>
          </a:p>
          <a:p>
            <a:pPr marL="342900" indent="-342900" algn="just">
              <a:buFont typeface="Arial" panose="020B0604020202020204" pitchFamily="34" charset="0"/>
              <a:buChar char="•"/>
            </a:pPr>
            <a:r>
              <a:rPr lang="en-GB" sz="2400" b="0" i="0" dirty="0">
                <a:solidFill>
                  <a:srgbClr val="0070C0"/>
                </a:solidFill>
                <a:effectLst/>
              </a:rPr>
              <a:t>They should be accessible (physically and/or electronically) to others both short and long term</a:t>
            </a:r>
            <a:endParaRPr lang="en-GB" sz="2400" dirty="0">
              <a:solidFill>
                <a:srgbClr val="0070C0"/>
              </a:solidFill>
            </a:endParaRPr>
          </a:p>
          <a:p>
            <a:pPr marL="342900" indent="-342900" algn="just">
              <a:buFont typeface="Arial" panose="020B0604020202020204" pitchFamily="34" charset="0"/>
              <a:buChar char="•"/>
            </a:pPr>
            <a:r>
              <a:rPr lang="en-GB" sz="2400" b="0" i="0" dirty="0">
                <a:solidFill>
                  <a:srgbClr val="0070C0"/>
                </a:solidFill>
                <a:effectLst/>
              </a:rPr>
              <a:t>Regular back-ups on a cloud and physical hard-drive to ensure appropriate archiving. </a:t>
            </a:r>
          </a:p>
          <a:p>
            <a:pPr marL="342900" indent="-342900" algn="just">
              <a:buFont typeface="Arial" panose="020B0604020202020204" pitchFamily="34" charset="0"/>
              <a:buChar char="•"/>
            </a:pPr>
            <a:r>
              <a:rPr lang="en-GB" sz="2400" b="0" i="0" dirty="0">
                <a:solidFill>
                  <a:srgbClr val="0070C0"/>
                </a:solidFill>
                <a:effectLst/>
              </a:rPr>
              <a:t>records should be kept in compliance with departmental, institutional, and other regulatory requirements, with special care given to human and animal research records</a:t>
            </a:r>
            <a:endParaRPr lang="en-GB" sz="2400" dirty="0">
              <a:solidFill>
                <a:srgbClr val="0070C0"/>
              </a:solidFill>
            </a:endParaRPr>
          </a:p>
        </p:txBody>
      </p:sp>
      <p:sp>
        <p:nvSpPr>
          <p:cNvPr id="2" name="TextBox 1">
            <a:extLst>
              <a:ext uri="{FF2B5EF4-FFF2-40B4-BE49-F238E27FC236}">
                <a16:creationId xmlns:a16="http://schemas.microsoft.com/office/drawing/2014/main" id="{4A9D4024-53B4-9F45-A112-EE86C364CC1C}"/>
              </a:ext>
            </a:extLst>
          </p:cNvPr>
          <p:cNvSpPr txBox="1"/>
          <p:nvPr/>
        </p:nvSpPr>
        <p:spPr>
          <a:xfrm>
            <a:off x="2374758" y="5563074"/>
            <a:ext cx="7442483" cy="830997"/>
          </a:xfrm>
          <a:prstGeom prst="rect">
            <a:avLst/>
          </a:prstGeom>
          <a:noFill/>
        </p:spPr>
        <p:txBody>
          <a:bodyPr wrap="square" rtlCol="0">
            <a:spAutoFit/>
          </a:bodyPr>
          <a:lstStyle/>
          <a:p>
            <a:pPr algn="ctr"/>
            <a:r>
              <a:rPr lang="en-GB" sz="2400" b="1" dirty="0">
                <a:solidFill>
                  <a:srgbClr val="0070C0"/>
                </a:solidFill>
              </a:rPr>
              <a:t>A few common guidelines of good record keeping for protocols and laboratory notebooks are the following:</a:t>
            </a:r>
          </a:p>
        </p:txBody>
      </p:sp>
    </p:spTree>
    <p:extLst>
      <p:ext uri="{BB962C8B-B14F-4D97-AF65-F5344CB8AC3E}">
        <p14:creationId xmlns:p14="http://schemas.microsoft.com/office/powerpoint/2010/main" val="285356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49861-75F0-9F47-91C7-C42761F88BF1}"/>
              </a:ext>
            </a:extLst>
          </p:cNvPr>
          <p:cNvSpPr>
            <a:spLocks noGrp="1"/>
          </p:cNvSpPr>
          <p:nvPr>
            <p:ph type="title"/>
          </p:nvPr>
        </p:nvSpPr>
        <p:spPr/>
        <p:txBody>
          <a:bodyPr/>
          <a:lstStyle/>
          <a:p>
            <a:r>
              <a:rPr lang="en-GB" dirty="0"/>
              <a:t>Laboratory Notebooks</a:t>
            </a:r>
          </a:p>
        </p:txBody>
      </p:sp>
      <p:sp>
        <p:nvSpPr>
          <p:cNvPr id="3" name="Content Placeholder 2">
            <a:extLst>
              <a:ext uri="{FF2B5EF4-FFF2-40B4-BE49-F238E27FC236}">
                <a16:creationId xmlns:a16="http://schemas.microsoft.com/office/drawing/2014/main" id="{7E0119AB-FD69-644B-8CCE-D0268F33B09C}"/>
              </a:ext>
            </a:extLst>
          </p:cNvPr>
          <p:cNvSpPr>
            <a:spLocks noGrp="1"/>
          </p:cNvSpPr>
          <p:nvPr>
            <p:ph idx="1"/>
          </p:nvPr>
        </p:nvSpPr>
        <p:spPr/>
        <p:txBody>
          <a:bodyPr>
            <a:normAutofit fontScale="85000" lnSpcReduction="10000"/>
          </a:bodyPr>
          <a:lstStyle/>
          <a:p>
            <a:pPr marL="285750" indent="-285750"/>
            <a:r>
              <a:rPr lang="en-GB" dirty="0"/>
              <a:t>contain all relevant details (what, when why and how you did it)</a:t>
            </a:r>
          </a:p>
          <a:p>
            <a:pPr marL="285750" indent="-285750"/>
            <a:r>
              <a:rPr lang="en-GB" dirty="0"/>
              <a:t>who you are (the person creating the record)</a:t>
            </a:r>
          </a:p>
          <a:p>
            <a:pPr marL="285750" indent="-285750"/>
            <a:r>
              <a:rPr lang="en-GB" dirty="0"/>
              <a:t>which project(s) is the record part of</a:t>
            </a:r>
          </a:p>
          <a:p>
            <a:pPr marL="285750" indent="-285750"/>
            <a:r>
              <a:rPr lang="en-GB" dirty="0"/>
              <a:t>information on lot/batch numbers</a:t>
            </a:r>
          </a:p>
          <a:p>
            <a:pPr marL="285750" indent="-285750"/>
            <a:r>
              <a:rPr lang="en-GB" dirty="0"/>
              <a:t>what happened and what did not happen (data, including images)</a:t>
            </a:r>
          </a:p>
          <a:p>
            <a:pPr marL="285750" indent="-285750"/>
            <a:r>
              <a:rPr lang="en-GB" dirty="0"/>
              <a:t>how you processed and analysed the data</a:t>
            </a:r>
          </a:p>
          <a:p>
            <a:pPr marL="285750" indent="-285750"/>
            <a:r>
              <a:rPr lang="en-GB" dirty="0"/>
              <a:t>your interpretation (and the interpretations of others if important) and next steps in the project based on these results</a:t>
            </a:r>
          </a:p>
          <a:p>
            <a:pPr marL="285750" indent="-285750"/>
            <a:r>
              <a:rPr lang="en-GB" dirty="0"/>
              <a:t>should be well organised for ease of navigation (indexed, labelled, catalogued)</a:t>
            </a:r>
          </a:p>
          <a:p>
            <a:pPr marL="285750" indent="-285750"/>
            <a:r>
              <a:rPr lang="en-GB" dirty="0"/>
              <a:t>accurate and complete: include all original data and important study details (metadata).</a:t>
            </a:r>
          </a:p>
        </p:txBody>
      </p:sp>
    </p:spTree>
    <p:extLst>
      <p:ext uri="{BB962C8B-B14F-4D97-AF65-F5344CB8AC3E}">
        <p14:creationId xmlns:p14="http://schemas.microsoft.com/office/powerpoint/2010/main" val="3571518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983E6-15E8-ED4B-B2C9-287DDED1BC1A}"/>
              </a:ext>
            </a:extLst>
          </p:cNvPr>
          <p:cNvSpPr>
            <a:spLocks noGrp="1"/>
          </p:cNvSpPr>
          <p:nvPr>
            <p:ph type="title"/>
          </p:nvPr>
        </p:nvSpPr>
        <p:spPr/>
        <p:txBody>
          <a:bodyPr/>
          <a:lstStyle/>
          <a:p>
            <a:r>
              <a:rPr lang="en-GB" dirty="0"/>
              <a:t>Protocols</a:t>
            </a:r>
          </a:p>
        </p:txBody>
      </p:sp>
      <p:sp>
        <p:nvSpPr>
          <p:cNvPr id="3" name="Content Placeholder 2">
            <a:extLst>
              <a:ext uri="{FF2B5EF4-FFF2-40B4-BE49-F238E27FC236}">
                <a16:creationId xmlns:a16="http://schemas.microsoft.com/office/drawing/2014/main" id="{4838F49F-620B-7F47-8331-AA10F195994B}"/>
              </a:ext>
            </a:extLst>
          </p:cNvPr>
          <p:cNvSpPr>
            <a:spLocks noGrp="1"/>
          </p:cNvSpPr>
          <p:nvPr>
            <p:ph idx="1"/>
          </p:nvPr>
        </p:nvSpPr>
        <p:spPr/>
        <p:txBody>
          <a:bodyPr/>
          <a:lstStyle/>
          <a:p>
            <a:pPr marL="285750" indent="-285750"/>
            <a:r>
              <a:rPr lang="en-GB" dirty="0"/>
              <a:t>who created the protocol if not you</a:t>
            </a:r>
          </a:p>
          <a:p>
            <a:pPr marL="285750" indent="-285750"/>
            <a:r>
              <a:rPr lang="en-GB" dirty="0"/>
              <a:t>complete and detailed instructions describing why and how to do an experiment</a:t>
            </a:r>
          </a:p>
          <a:p>
            <a:pPr marL="285750" indent="-285750"/>
            <a:r>
              <a:rPr lang="en-GB" dirty="0"/>
              <a:t>what special materials and instruments are being used and where they were obtained</a:t>
            </a:r>
          </a:p>
          <a:p>
            <a:pPr marL="285750" indent="-285750"/>
            <a:r>
              <a:rPr lang="en-GB" dirty="0"/>
              <a:t>health and safety advice and how to dispose of waste</a:t>
            </a:r>
          </a:p>
          <a:p>
            <a:pPr marL="285750" indent="-285750"/>
            <a:r>
              <a:rPr lang="en-GB" dirty="0"/>
              <a:t>allow repetition of your procedures and studies by yourself and others</a:t>
            </a:r>
          </a:p>
        </p:txBody>
      </p:sp>
    </p:spTree>
    <p:extLst>
      <p:ext uri="{BB962C8B-B14F-4D97-AF65-F5344CB8AC3E}">
        <p14:creationId xmlns:p14="http://schemas.microsoft.com/office/powerpoint/2010/main" val="19859756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3277</TotalTime>
  <Words>1720</Words>
  <Application>Microsoft Office PowerPoint</Application>
  <PresentationFormat>Widescreen</PresentationFormat>
  <Paragraphs>147</Paragraphs>
  <Slides>18</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Arial</vt:lpstr>
      <vt:lpstr>Calibri</vt:lpstr>
      <vt:lpstr>Calibri Light</vt:lpstr>
      <vt:lpstr>Ubuntu</vt:lpstr>
      <vt:lpstr>VoltaModernDisplay-55Roman</vt:lpstr>
      <vt:lpstr>Office Theme</vt:lpstr>
      <vt:lpstr>PowerPoint Presentation</vt:lpstr>
      <vt:lpstr>PowerPoint Presentation</vt:lpstr>
      <vt:lpstr>Exercise/challenge 1</vt:lpstr>
      <vt:lpstr>PowerPoint Presentation</vt:lpstr>
      <vt:lpstr>Why do we need to keep good quality records?</vt:lpstr>
      <vt:lpstr>How can we as a research community implement practices to make it easier to find manipulated records? </vt:lpstr>
      <vt:lpstr>How can we as a research community implement practices to make it easier to find manipulated records? </vt:lpstr>
      <vt:lpstr>Laboratory Notebooks</vt:lpstr>
      <vt:lpstr>Protocols</vt:lpstr>
      <vt:lpstr>Why do we want to keep FAIR records?</vt:lpstr>
      <vt:lpstr>Exercise/challenge 2:</vt:lpstr>
      <vt:lpstr>Exercise/challenge 3:</vt:lpstr>
      <vt:lpstr>Exercise/challenge 4:</vt:lpstr>
      <vt:lpstr>Exercise/challenge 5:</vt:lpstr>
      <vt:lpstr>How to chose the right platform?</vt:lpstr>
      <vt:lpstr>Exercise/challenge 6:</vt:lpstr>
      <vt:lpstr>How does good record keeping help us get FAIR ready?</vt:lpstr>
      <vt:lpstr>Record Keeping Quiz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ROMANOWSKI Andrew</dc:creator>
  <cp:lastModifiedBy>Livia Scorza</cp:lastModifiedBy>
  <cp:revision>58</cp:revision>
  <dcterms:created xsi:type="dcterms:W3CDTF">2021-06-07T08:35:11Z</dcterms:created>
  <dcterms:modified xsi:type="dcterms:W3CDTF">2022-11-20T23:05:18Z</dcterms:modified>
</cp:coreProperties>
</file>

<file path=docProps/thumbnail.jpeg>
</file>